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0" r:id="rId6"/>
    <p:sldId id="266" r:id="rId7"/>
    <p:sldId id="263" r:id="rId8"/>
    <p:sldId id="262" r:id="rId9"/>
    <p:sldId id="264" r:id="rId10"/>
    <p:sldId id="265" r:id="rId11"/>
    <p:sldId id="267" r:id="rId12"/>
    <p:sldId id="285" r:id="rId13"/>
    <p:sldId id="286" r:id="rId14"/>
    <p:sldId id="287" r:id="rId15"/>
    <p:sldId id="288" r:id="rId16"/>
    <p:sldId id="289" r:id="rId17"/>
    <p:sldId id="290" r:id="rId18"/>
    <p:sldId id="268" r:id="rId19"/>
    <p:sldId id="269" r:id="rId20"/>
    <p:sldId id="2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64" autoAdjust="0"/>
  </p:normalViewPr>
  <p:slideViewPr>
    <p:cSldViewPr>
      <p:cViewPr varScale="1">
        <p:scale>
          <a:sx n="78" d="100"/>
          <a:sy n="78" d="100"/>
        </p:scale>
        <p:origin x="159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sp>
        <p:nvSpPr>
          <p:cNvPr id="7" name="Rectangle 6"/>
          <p:cNvSpPr/>
          <p:nvPr/>
        </p:nvSpPr>
        <p:spPr>
          <a:xfrm>
            <a:off x="321861" y="1371600"/>
            <a:ext cx="8473794" cy="1569660"/>
          </a:xfrm>
          <a:prstGeom prst="rect">
            <a:avLst/>
          </a:prstGeom>
          <a:noFill/>
          <a:ln>
            <a:noFill/>
          </a:ln>
        </p:spPr>
        <p:txBody>
          <a:bodyPr wrap="none" lIns="91440" tIns="45720" rIns="91440" bIns="45720">
            <a:spAutoFit/>
          </a:bodyPr>
          <a:lstStyle/>
          <a:p>
            <a:pPr algn="ctr"/>
            <a:r>
              <a:rPr lang="en-US" sz="4800" b="1" cap="none" spc="0" dirty="0">
                <a:ln w="10541" cmpd="sng">
                  <a:solidFill>
                    <a:schemeClr val="accent1">
                      <a:shade val="88000"/>
                      <a:satMod val="110000"/>
                    </a:schemeClr>
                  </a:solidFill>
                  <a:prstDash val="solid"/>
                </a:ln>
                <a:effectLst/>
                <a:latin typeface="Arial Unicode MS" pitchFamily="34" charset="-128"/>
                <a:ea typeface="Arial Unicode MS" pitchFamily="34" charset="-128"/>
                <a:cs typeface="Arial Unicode MS" pitchFamily="34" charset="-128"/>
              </a:rPr>
              <a:t>Knowledge Sharing Session</a:t>
            </a:r>
          </a:p>
          <a:p>
            <a:pPr algn="ctr"/>
            <a:r>
              <a:rPr lang="en-US" sz="4800" b="1" dirty="0">
                <a:ln w="10541" cmpd="sng">
                  <a:solidFill>
                    <a:schemeClr val="accent1">
                      <a:shade val="88000"/>
                      <a:satMod val="110000"/>
                    </a:schemeClr>
                  </a:solidFill>
                  <a:prstDash val="solid"/>
                </a:ln>
                <a:latin typeface="Arial Unicode MS" pitchFamily="34" charset="-128"/>
                <a:ea typeface="Arial Unicode MS" pitchFamily="34" charset="-128"/>
                <a:cs typeface="Arial Unicode MS" pitchFamily="34" charset="-128"/>
              </a:rPr>
              <a:t>On</a:t>
            </a:r>
            <a:r>
              <a:rPr lang="en-US" sz="4800" b="1" dirty="0">
                <a:ln w="10541" cmpd="sng">
                  <a:solidFill>
                    <a:schemeClr val="accent1">
                      <a:shade val="88000"/>
                      <a:satMod val="110000"/>
                    </a:schemeClr>
                  </a:solidFill>
                  <a:prstDash val="solid"/>
                </a:ln>
                <a:solidFill>
                  <a:srgbClr val="002060"/>
                </a:solidFill>
                <a:latin typeface="Arial Unicode MS" pitchFamily="34" charset="-128"/>
                <a:ea typeface="Arial Unicode MS" pitchFamily="34" charset="-128"/>
                <a:cs typeface="Arial Unicode MS" pitchFamily="34" charset="-128"/>
              </a:rPr>
              <a:t> </a:t>
            </a:r>
            <a:r>
              <a:rPr lang="en-US" sz="4800" b="1" dirty="0">
                <a:ln w="10541" cmpd="sng">
                  <a:solidFill>
                    <a:schemeClr val="accent1">
                      <a:shade val="88000"/>
                      <a:satMod val="110000"/>
                    </a:schemeClr>
                  </a:solidFill>
                  <a:prstDash val="solid"/>
                </a:ln>
                <a:solidFill>
                  <a:srgbClr val="FF9900"/>
                </a:solidFill>
                <a:latin typeface="Arial Unicode MS" pitchFamily="34" charset="-128"/>
                <a:ea typeface="Arial Unicode MS" pitchFamily="34" charset="-128"/>
                <a:cs typeface="Arial Unicode MS" pitchFamily="34" charset="-128"/>
              </a:rPr>
              <a:t>Indane</a:t>
            </a:r>
            <a:r>
              <a:rPr lang="en-US" sz="4800" b="1" dirty="0">
                <a:ln w="10541" cmpd="sng">
                  <a:solidFill>
                    <a:schemeClr val="accent1">
                      <a:shade val="88000"/>
                      <a:satMod val="110000"/>
                    </a:schemeClr>
                  </a:solidFill>
                  <a:prstDash val="solid"/>
                </a:ln>
                <a:solidFill>
                  <a:srgbClr val="002060"/>
                </a:solidFill>
                <a:latin typeface="Arial Unicode MS" pitchFamily="34" charset="-128"/>
                <a:ea typeface="Arial Unicode MS" pitchFamily="34" charset="-128"/>
                <a:cs typeface="Arial Unicode MS" pitchFamily="34" charset="-128"/>
              </a:rPr>
              <a:t> </a:t>
            </a:r>
            <a:r>
              <a:rPr lang="en-US" sz="4800" b="1">
                <a:ln w="10541" cmpd="sng">
                  <a:solidFill>
                    <a:schemeClr val="accent1">
                      <a:shade val="88000"/>
                      <a:satMod val="110000"/>
                    </a:schemeClr>
                  </a:solidFill>
                  <a:prstDash val="solid"/>
                </a:ln>
                <a:solidFill>
                  <a:srgbClr val="FF0000"/>
                </a:solidFill>
                <a:latin typeface="Arial Unicode MS" pitchFamily="34" charset="-128"/>
                <a:ea typeface="Arial Unicode MS" pitchFamily="34" charset="-128"/>
                <a:cs typeface="Arial Unicode MS" pitchFamily="34" charset="-128"/>
              </a:rPr>
              <a:t>Nanocut</a:t>
            </a:r>
            <a:r>
              <a:rPr lang="en-US" sz="4800" b="1" cap="none" spc="0">
                <a:ln w="10541" cmpd="sng">
                  <a:solidFill>
                    <a:schemeClr val="accent1">
                      <a:shade val="88000"/>
                      <a:satMod val="110000"/>
                    </a:schemeClr>
                  </a:solidFill>
                  <a:prstDash val="solid"/>
                </a:ln>
                <a:solidFill>
                  <a:srgbClr val="FF0000"/>
                </a:solidFill>
                <a:effectLst/>
                <a:latin typeface="Arial Unicode MS" pitchFamily="34" charset="-128"/>
                <a:ea typeface="Arial Unicode MS" pitchFamily="34" charset="-128"/>
                <a:cs typeface="Arial Unicode MS" pitchFamily="34" charset="-128"/>
              </a:rPr>
              <a:t> </a:t>
            </a:r>
            <a:r>
              <a:rPr lang="en-US" sz="4800" b="1" cap="none" spc="0">
                <a:ln w="10541" cmpd="sng">
                  <a:solidFill>
                    <a:schemeClr val="accent1">
                      <a:shade val="88000"/>
                      <a:satMod val="110000"/>
                    </a:schemeClr>
                  </a:solidFill>
                  <a:prstDash val="solid"/>
                </a:ln>
                <a:solidFill>
                  <a:srgbClr val="002060"/>
                </a:solidFill>
                <a:effectLst/>
                <a:latin typeface="Arial Unicode MS" pitchFamily="34" charset="-128"/>
                <a:ea typeface="Arial Unicode MS" pitchFamily="34" charset="-128"/>
                <a:cs typeface="Arial Unicode MS" pitchFamily="34" charset="-128"/>
              </a:rPr>
              <a:t> </a:t>
            </a:r>
            <a:endParaRPr lang="en-US" sz="4800" b="1" cap="none" spc="0" dirty="0">
              <a:ln w="10541" cmpd="sng">
                <a:solidFill>
                  <a:schemeClr val="accent1">
                    <a:shade val="88000"/>
                    <a:satMod val="110000"/>
                  </a:schemeClr>
                </a:solidFill>
                <a:prstDash val="solid"/>
              </a:ln>
              <a:solidFill>
                <a:srgbClr val="002060"/>
              </a:solidFill>
              <a:effectLst/>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sp>
        <p:nvSpPr>
          <p:cNvPr id="6" name="TextBox 5"/>
          <p:cNvSpPr txBox="1"/>
          <p:nvPr/>
        </p:nvSpPr>
        <p:spPr>
          <a:xfrm>
            <a:off x="1828800" y="1905000"/>
            <a:ext cx="6019800" cy="3693319"/>
          </a:xfrm>
          <a:prstGeom prst="rect">
            <a:avLst/>
          </a:prstGeom>
          <a:noFill/>
        </p:spPr>
        <p:txBody>
          <a:bodyPr wrap="square" rtlCol="0">
            <a:spAutoFit/>
          </a:bodyPr>
          <a:lstStyle/>
          <a:p>
            <a:pPr marL="342900" indent="-342900">
              <a:buAutoNum type="arabicPeriod"/>
            </a:pPr>
            <a:r>
              <a:rPr lang="en-IN"/>
              <a:t>What </a:t>
            </a:r>
            <a:r>
              <a:rPr lang="en-IN" dirty="0"/>
              <a:t>is </a:t>
            </a:r>
            <a:r>
              <a:rPr lang="en-IN" dirty="0" err="1"/>
              <a:t>Nano</a:t>
            </a:r>
            <a:r>
              <a:rPr lang="en-IN" dirty="0"/>
              <a:t> Cut ? What is </a:t>
            </a:r>
            <a:r>
              <a:rPr lang="en-IN" dirty="0" err="1"/>
              <a:t>Xtra</a:t>
            </a:r>
            <a:r>
              <a:rPr lang="en-IN" dirty="0"/>
              <a:t> </a:t>
            </a:r>
            <a:r>
              <a:rPr lang="en-IN" dirty="0" err="1"/>
              <a:t>Tej</a:t>
            </a:r>
            <a:r>
              <a:rPr lang="en-IN" dirty="0"/>
              <a:t> ?</a:t>
            </a:r>
          </a:p>
          <a:p>
            <a:pPr marL="342900" indent="-342900">
              <a:buAutoNum type="arabicPeriod"/>
            </a:pPr>
            <a:r>
              <a:rPr lang="en-IN" dirty="0"/>
              <a:t>What is DA ? And why is it Important?</a:t>
            </a:r>
          </a:p>
          <a:p>
            <a:pPr marL="342900" indent="-342900">
              <a:buAutoNum type="arabicPeriod"/>
            </a:pPr>
            <a:r>
              <a:rPr lang="en-IN" dirty="0"/>
              <a:t>Comparison between </a:t>
            </a:r>
            <a:r>
              <a:rPr lang="en-IN" dirty="0" err="1"/>
              <a:t>Nanocut</a:t>
            </a:r>
            <a:r>
              <a:rPr lang="en-IN" dirty="0"/>
              <a:t> and DA</a:t>
            </a:r>
          </a:p>
          <a:p>
            <a:pPr marL="342900" indent="-342900">
              <a:buAutoNum type="arabicPeriod"/>
            </a:pPr>
            <a:r>
              <a:rPr lang="en-IN" dirty="0"/>
              <a:t>How to switch from DA to </a:t>
            </a:r>
            <a:r>
              <a:rPr lang="en-IN" dirty="0" err="1"/>
              <a:t>Nanocut</a:t>
            </a:r>
            <a:r>
              <a:rPr lang="en-IN" dirty="0"/>
              <a:t> ?</a:t>
            </a:r>
          </a:p>
          <a:p>
            <a:pPr marL="342900" indent="-342900">
              <a:buAutoNum type="arabicPeriod"/>
            </a:pPr>
            <a:r>
              <a:rPr lang="en-IN" dirty="0"/>
              <a:t>Success Stories</a:t>
            </a:r>
          </a:p>
          <a:p>
            <a:pPr marL="342900" indent="-342900">
              <a:buAutoNum type="arabicPeriod"/>
            </a:pPr>
            <a:r>
              <a:rPr lang="en-IN" dirty="0"/>
              <a:t>Alternate customers.</a:t>
            </a:r>
          </a:p>
          <a:p>
            <a:pPr marL="342900" indent="-342900">
              <a:buAutoNum type="arabicPeriod"/>
            </a:pPr>
            <a:r>
              <a:rPr lang="en-IN" dirty="0"/>
              <a:t>Incentive slabs for distributors</a:t>
            </a:r>
          </a:p>
          <a:p>
            <a:pPr marL="342900" indent="-342900">
              <a:buAutoNum type="arabicPeriod"/>
            </a:pPr>
            <a:r>
              <a:rPr lang="en-IN" dirty="0"/>
              <a:t>How to approach customers</a:t>
            </a:r>
          </a:p>
          <a:p>
            <a:pPr marL="342900" indent="-342900">
              <a:buAutoNum type="arabicPeriod"/>
            </a:pPr>
            <a:r>
              <a:rPr lang="en-IN" dirty="0"/>
              <a:t>Performance in present FY and way forward</a:t>
            </a:r>
          </a:p>
          <a:p>
            <a:pPr marL="342900" indent="-342900">
              <a:buAutoNum type="arabicPeriod"/>
            </a:pPr>
            <a:r>
              <a:rPr lang="en-IN" dirty="0"/>
              <a:t>Materials to  be shared with customers</a:t>
            </a:r>
          </a:p>
          <a:p>
            <a:pPr marL="342900" indent="-342900">
              <a:buAutoNum type="arabicPeriod"/>
            </a:pPr>
            <a:r>
              <a:rPr lang="en-IN" dirty="0"/>
              <a:t>Questions</a:t>
            </a:r>
          </a:p>
          <a:p>
            <a:pPr marL="342900" indent="-342900"/>
            <a:endParaRPr lang="en-IN" dirty="0"/>
          </a:p>
          <a:p>
            <a:pPr marL="342900" indent="-342900">
              <a:buAutoNum type="arabicPeriod"/>
            </a:pPr>
            <a:endParaRPr lang="en-US" dirty="0"/>
          </a:p>
        </p:txBody>
      </p:sp>
      <p:sp>
        <p:nvSpPr>
          <p:cNvPr id="8" name="Rectangle 7"/>
          <p:cNvSpPr/>
          <p:nvPr/>
        </p:nvSpPr>
        <p:spPr>
          <a:xfrm>
            <a:off x="2133600" y="762000"/>
            <a:ext cx="4546950" cy="646331"/>
          </a:xfrm>
          <a:prstGeom prst="rect">
            <a:avLst/>
          </a:prstGeom>
          <a:noFill/>
        </p:spPr>
        <p:txBody>
          <a:bodyPr wrap="none" lIns="91440" tIns="45720" rIns="91440" bIns="45720">
            <a:spAutoFit/>
          </a:bodyPr>
          <a:lstStyle/>
          <a:p>
            <a:pPr algn="ctr"/>
            <a:r>
              <a:rPr lang="en-US" sz="3600" b="1" u="sng" cap="none" spc="0" dirty="0">
                <a:ln w="17780" cmpd="sng">
                  <a:solidFill>
                    <a:srgbClr val="FFFFFF"/>
                  </a:solidFill>
                  <a:prstDash val="solid"/>
                  <a:miter lim="800000"/>
                </a:ln>
                <a:effectLst>
                  <a:outerShdw blurRad="50800" algn="tl" rotWithShape="0">
                    <a:srgbClr val="000000"/>
                  </a:outerShdw>
                </a:effectLst>
              </a:rPr>
              <a:t>Main Speaking points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pic>
        <p:nvPicPr>
          <p:cNvPr id="4098" name="Picture 2"/>
          <p:cNvPicPr>
            <a:picLocks noChangeAspect="1" noChangeArrowheads="1"/>
          </p:cNvPicPr>
          <p:nvPr/>
        </p:nvPicPr>
        <p:blipFill>
          <a:blip r:embed="rId5"/>
          <a:srcRect/>
          <a:stretch>
            <a:fillRect/>
          </a:stretch>
        </p:blipFill>
        <p:spPr bwMode="auto">
          <a:xfrm>
            <a:off x="390525" y="1047750"/>
            <a:ext cx="8362950" cy="47625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pic>
        <p:nvPicPr>
          <p:cNvPr id="6146" name="Picture 2"/>
          <p:cNvPicPr>
            <a:picLocks noChangeAspect="1" noChangeArrowheads="1"/>
          </p:cNvPicPr>
          <p:nvPr/>
        </p:nvPicPr>
        <p:blipFill>
          <a:blip r:embed="rId5"/>
          <a:srcRect/>
          <a:stretch>
            <a:fillRect/>
          </a:stretch>
        </p:blipFill>
        <p:spPr bwMode="auto">
          <a:xfrm>
            <a:off x="482600" y="1130300"/>
            <a:ext cx="8178800" cy="45974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pic>
        <p:nvPicPr>
          <p:cNvPr id="5122" name="Picture 2"/>
          <p:cNvPicPr>
            <a:picLocks noChangeAspect="1" noChangeArrowheads="1"/>
          </p:cNvPicPr>
          <p:nvPr/>
        </p:nvPicPr>
        <p:blipFill>
          <a:blip r:embed="rId5"/>
          <a:srcRect/>
          <a:stretch>
            <a:fillRect/>
          </a:stretch>
        </p:blipFill>
        <p:spPr bwMode="auto">
          <a:xfrm>
            <a:off x="504825" y="1006475"/>
            <a:ext cx="8134350" cy="484505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pic>
        <p:nvPicPr>
          <p:cNvPr id="11266" name="Picture 2"/>
          <p:cNvPicPr>
            <a:picLocks noChangeAspect="1" noChangeArrowheads="1"/>
          </p:cNvPicPr>
          <p:nvPr/>
        </p:nvPicPr>
        <p:blipFill>
          <a:blip r:embed="rId5"/>
          <a:srcRect/>
          <a:stretch>
            <a:fillRect/>
          </a:stretch>
        </p:blipFill>
        <p:spPr bwMode="auto">
          <a:xfrm>
            <a:off x="365125" y="1035050"/>
            <a:ext cx="8413750" cy="478790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pic>
        <p:nvPicPr>
          <p:cNvPr id="7170" name="Picture 2"/>
          <p:cNvPicPr>
            <a:picLocks noChangeAspect="1" noChangeArrowheads="1"/>
          </p:cNvPicPr>
          <p:nvPr/>
        </p:nvPicPr>
        <p:blipFill>
          <a:blip r:embed="rId5"/>
          <a:srcRect/>
          <a:stretch>
            <a:fillRect/>
          </a:stretch>
        </p:blipFill>
        <p:spPr bwMode="auto">
          <a:xfrm>
            <a:off x="361950" y="1016000"/>
            <a:ext cx="8420100" cy="48260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pic>
        <p:nvPicPr>
          <p:cNvPr id="8194" name="Picture 2"/>
          <p:cNvPicPr>
            <a:picLocks noChangeAspect="1" noChangeArrowheads="1"/>
          </p:cNvPicPr>
          <p:nvPr/>
        </p:nvPicPr>
        <p:blipFill>
          <a:blip r:embed="rId5"/>
          <a:srcRect/>
          <a:stretch>
            <a:fillRect/>
          </a:stretch>
        </p:blipFill>
        <p:spPr bwMode="auto">
          <a:xfrm>
            <a:off x="361950" y="981075"/>
            <a:ext cx="8420100" cy="489585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pic>
        <p:nvPicPr>
          <p:cNvPr id="9218" name="Picture 2"/>
          <p:cNvPicPr>
            <a:picLocks noChangeAspect="1" noChangeArrowheads="1"/>
          </p:cNvPicPr>
          <p:nvPr/>
        </p:nvPicPr>
        <p:blipFill>
          <a:blip r:embed="rId5"/>
          <a:srcRect/>
          <a:stretch>
            <a:fillRect/>
          </a:stretch>
        </p:blipFill>
        <p:spPr bwMode="auto">
          <a:xfrm>
            <a:off x="342900" y="974725"/>
            <a:ext cx="8458200" cy="490855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pic>
        <p:nvPicPr>
          <p:cNvPr id="10242" name="Picture 2"/>
          <p:cNvPicPr>
            <a:picLocks noChangeAspect="1" noChangeArrowheads="1"/>
          </p:cNvPicPr>
          <p:nvPr/>
        </p:nvPicPr>
        <p:blipFill>
          <a:blip r:embed="rId5"/>
          <a:srcRect/>
          <a:stretch>
            <a:fillRect/>
          </a:stretch>
        </p:blipFill>
        <p:spPr bwMode="auto">
          <a:xfrm>
            <a:off x="409575" y="981075"/>
            <a:ext cx="8324850" cy="489585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pic>
        <p:nvPicPr>
          <p:cNvPr id="12290" name="Picture 2"/>
          <p:cNvPicPr>
            <a:picLocks noChangeAspect="1" noChangeArrowheads="1"/>
          </p:cNvPicPr>
          <p:nvPr/>
        </p:nvPicPr>
        <p:blipFill>
          <a:blip r:embed="rId5"/>
          <a:srcRect/>
          <a:stretch>
            <a:fillRect/>
          </a:stretch>
        </p:blipFill>
        <p:spPr bwMode="auto">
          <a:xfrm>
            <a:off x="368300" y="962025"/>
            <a:ext cx="8407400" cy="493395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23253981"/>
              </p:ext>
            </p:extLst>
          </p:nvPr>
        </p:nvGraphicFramePr>
        <p:xfrm>
          <a:off x="457200" y="914401"/>
          <a:ext cx="8077200" cy="5488695"/>
        </p:xfrm>
        <a:graphic>
          <a:graphicData uri="http://schemas.openxmlformats.org/drawingml/2006/table">
            <a:tbl>
              <a:tblPr/>
              <a:tblGrid>
                <a:gridCol w="4572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gridCol w="2971800">
                  <a:extLst>
                    <a:ext uri="{9D8B030D-6E8A-4147-A177-3AD203B41FA5}">
                      <a16:colId xmlns:a16="http://schemas.microsoft.com/office/drawing/2014/main" val="20003"/>
                    </a:ext>
                  </a:extLst>
                </a:gridCol>
              </a:tblGrid>
              <a:tr h="202804">
                <a:tc>
                  <a:txBody>
                    <a:bodyPr/>
                    <a:lstStyle/>
                    <a:p>
                      <a:pPr algn="l" fontAlgn="ctr"/>
                      <a:r>
                        <a:rPr lang="en-US" sz="1600" b="1" i="0" u="none" strike="noStrike" dirty="0">
                          <a:solidFill>
                            <a:srgbClr val="222222"/>
                          </a:solidFill>
                          <a:latin typeface="Arial" pitchFamily="34" charset="0"/>
                          <a:cs typeface="Arial" pitchFamily="34" charset="0"/>
                        </a:rPr>
                        <a:t>S.N.</a:t>
                      </a:r>
                      <a:endParaRPr lang="hi-IN" sz="1600" b="1"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l" fontAlgn="ctr"/>
                      <a:r>
                        <a:rPr lang="en-US" sz="1600" b="1" i="0" u="none" strike="noStrike" dirty="0">
                          <a:solidFill>
                            <a:srgbClr val="222222"/>
                          </a:solidFill>
                          <a:latin typeface="Arial" pitchFamily="34" charset="0"/>
                          <a:cs typeface="Arial" pitchFamily="34" charset="0"/>
                        </a:rPr>
                        <a:t>PARAMETER</a:t>
                      </a:r>
                      <a:endParaRPr lang="hi-IN" sz="1600" b="1"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ctr" fontAlgn="ctr"/>
                      <a:r>
                        <a:rPr lang="en-US" sz="1600" b="1" i="0" u="none" strike="noStrike" dirty="0">
                          <a:solidFill>
                            <a:srgbClr val="222222"/>
                          </a:solidFill>
                          <a:latin typeface="Arial" pitchFamily="34" charset="0"/>
                          <a:cs typeface="Arial" pitchFamily="34" charset="0"/>
                        </a:rPr>
                        <a:t>NANOCUT</a:t>
                      </a:r>
                      <a:r>
                        <a:rPr lang="en-US" sz="1600" b="1" i="0" u="none" strike="noStrike" baseline="0" dirty="0">
                          <a:solidFill>
                            <a:srgbClr val="222222"/>
                          </a:solidFill>
                          <a:latin typeface="Arial" pitchFamily="34" charset="0"/>
                          <a:cs typeface="Arial" pitchFamily="34" charset="0"/>
                        </a:rPr>
                        <a:t> LPG</a:t>
                      </a:r>
                      <a:endParaRPr lang="hi-IN" sz="1600" b="1"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ctr" fontAlgn="ctr"/>
                      <a:r>
                        <a:rPr lang="en-US" sz="1600" b="1" i="0" u="none" strike="noStrike" dirty="0">
                          <a:solidFill>
                            <a:srgbClr val="222222"/>
                          </a:solidFill>
                          <a:latin typeface="Arial" pitchFamily="34" charset="0"/>
                          <a:cs typeface="Arial" pitchFamily="34" charset="0"/>
                        </a:rPr>
                        <a:t>ACETYLENE</a:t>
                      </a:r>
                      <a:r>
                        <a:rPr lang="en-US" sz="1600" b="1" i="0" u="none" strike="noStrike" baseline="0" dirty="0">
                          <a:solidFill>
                            <a:srgbClr val="222222"/>
                          </a:solidFill>
                          <a:latin typeface="Arial" pitchFamily="34" charset="0"/>
                          <a:cs typeface="Arial" pitchFamily="34" charset="0"/>
                        </a:rPr>
                        <a:t> (DA)</a:t>
                      </a:r>
                      <a:endParaRPr lang="hi-IN" sz="1600" b="1"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00"/>
                  </a:ext>
                </a:extLst>
              </a:tr>
              <a:tr h="550017">
                <a:tc>
                  <a:txBody>
                    <a:bodyPr/>
                    <a:lstStyle/>
                    <a:p>
                      <a:pPr algn="ctr" fontAlgn="ctr"/>
                      <a:r>
                        <a:rPr lang="en-US" sz="1400" b="1" i="0" u="none" strike="noStrike" dirty="0">
                          <a:solidFill>
                            <a:srgbClr val="000000"/>
                          </a:solidFill>
                          <a:latin typeface="Arial" pitchFamily="34" charset="0"/>
                          <a:cs typeface="Arial" pitchFamily="34" charset="0"/>
                        </a:rPr>
                        <a:t>1</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dirty="0">
                          <a:solidFill>
                            <a:srgbClr val="222222"/>
                          </a:solidFill>
                          <a:latin typeface="Arial" pitchFamily="34" charset="0"/>
                          <a:cs typeface="Arial" pitchFamily="34" charset="0"/>
                        </a:rPr>
                        <a:t>Purpose</a:t>
                      </a:r>
                      <a:endParaRPr lang="hi-IN" sz="1400" b="1"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l" fontAlgn="ctr"/>
                      <a:r>
                        <a:rPr lang="en-US" sz="1600" b="0" i="0" u="none" strike="noStrike" dirty="0">
                          <a:solidFill>
                            <a:srgbClr val="222222"/>
                          </a:solidFill>
                          <a:latin typeface="Arial" pitchFamily="34" charset="0"/>
                          <a:cs typeface="Arial" pitchFamily="34" charset="0"/>
                        </a:rPr>
                        <a:t>Cutting (</a:t>
                      </a:r>
                      <a:r>
                        <a:rPr lang="en-US" sz="1600" b="0" i="0" u="none" strike="noStrike" dirty="0" err="1">
                          <a:solidFill>
                            <a:srgbClr val="222222"/>
                          </a:solidFill>
                          <a:latin typeface="Arial" pitchFamily="34" charset="0"/>
                          <a:cs typeface="Arial" pitchFamily="34" charset="0"/>
                        </a:rPr>
                        <a:t>upto</a:t>
                      </a:r>
                      <a:r>
                        <a:rPr lang="en-US" sz="1600" b="0" i="0" u="none" strike="noStrike" dirty="0">
                          <a:solidFill>
                            <a:srgbClr val="222222"/>
                          </a:solidFill>
                          <a:latin typeface="Arial" pitchFamily="34" charset="0"/>
                          <a:cs typeface="Arial" pitchFamily="34" charset="0"/>
                        </a:rPr>
                        <a:t> 400mm), Heating, Straightening,</a:t>
                      </a:r>
                      <a:r>
                        <a:rPr lang="en-US" sz="1600" b="0" i="0" u="none" strike="noStrike" baseline="0" dirty="0">
                          <a:solidFill>
                            <a:srgbClr val="222222"/>
                          </a:solidFill>
                          <a:latin typeface="Arial" pitchFamily="34" charset="0"/>
                          <a:cs typeface="Arial" pitchFamily="34" charset="0"/>
                        </a:rPr>
                        <a:t> Hardening etc</a:t>
                      </a:r>
                      <a:r>
                        <a:rPr lang="en-US" sz="1600" b="0" i="0" u="none" strike="noStrike" dirty="0">
                          <a:solidFill>
                            <a:srgbClr val="222222"/>
                          </a:solidFill>
                          <a:latin typeface="Arial" pitchFamily="34" charset="0"/>
                          <a:cs typeface="Arial" pitchFamily="34" charset="0"/>
                        </a:rPr>
                        <a:t> </a:t>
                      </a:r>
                      <a:endParaRPr lang="hi-IN" sz="1600" b="0"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l" fontAlgn="ctr"/>
                      <a:r>
                        <a:rPr lang="en-US" sz="1600" b="0" i="0" u="none" strike="noStrike" dirty="0">
                          <a:solidFill>
                            <a:srgbClr val="222222"/>
                          </a:solidFill>
                          <a:latin typeface="Arial" pitchFamily="34" charset="0"/>
                          <a:cs typeface="Arial" pitchFamily="34" charset="0"/>
                        </a:rPr>
                        <a:t>Cutting (</a:t>
                      </a:r>
                      <a:r>
                        <a:rPr lang="en-US" sz="1600" b="0" i="0" u="none" strike="noStrike" dirty="0" err="1">
                          <a:solidFill>
                            <a:srgbClr val="222222"/>
                          </a:solidFill>
                          <a:latin typeface="Arial" pitchFamily="34" charset="0"/>
                          <a:cs typeface="Arial" pitchFamily="34" charset="0"/>
                        </a:rPr>
                        <a:t>upto</a:t>
                      </a:r>
                      <a:r>
                        <a:rPr lang="en-US" sz="1600" b="0" i="0" u="none" strike="noStrike" dirty="0">
                          <a:solidFill>
                            <a:srgbClr val="222222"/>
                          </a:solidFill>
                          <a:latin typeface="Arial" pitchFamily="34" charset="0"/>
                          <a:cs typeface="Arial" pitchFamily="34" charset="0"/>
                        </a:rPr>
                        <a:t> 400mm), Heating, Straightening,</a:t>
                      </a:r>
                      <a:r>
                        <a:rPr lang="en-US" sz="1600" b="0" i="0" u="none" strike="noStrike" baseline="0" dirty="0">
                          <a:solidFill>
                            <a:srgbClr val="222222"/>
                          </a:solidFill>
                          <a:latin typeface="Arial" pitchFamily="34" charset="0"/>
                          <a:cs typeface="Arial" pitchFamily="34" charset="0"/>
                        </a:rPr>
                        <a:t> Hardening etc</a:t>
                      </a:r>
                      <a:r>
                        <a:rPr lang="en-US" sz="1600" b="0" i="0" u="none" strike="noStrike" dirty="0">
                          <a:solidFill>
                            <a:srgbClr val="222222"/>
                          </a:solidFill>
                          <a:latin typeface="Arial" pitchFamily="34" charset="0"/>
                          <a:cs typeface="Arial" pitchFamily="34" charset="0"/>
                        </a:rPr>
                        <a:t> </a:t>
                      </a:r>
                      <a:endParaRPr lang="hi-IN" sz="1600" b="0"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01"/>
                  </a:ext>
                </a:extLst>
              </a:tr>
              <a:tr h="366678">
                <a:tc>
                  <a:txBody>
                    <a:bodyPr/>
                    <a:lstStyle/>
                    <a:p>
                      <a:pPr algn="ctr" fontAlgn="ctr"/>
                      <a:r>
                        <a:rPr lang="en-US" sz="1400" b="1" i="0" u="none" strike="noStrike" dirty="0">
                          <a:solidFill>
                            <a:srgbClr val="000000"/>
                          </a:solidFill>
                          <a:latin typeface="Arial" pitchFamily="34" charset="0"/>
                          <a:cs typeface="Arial" pitchFamily="34" charset="0"/>
                        </a:rPr>
                        <a:t>2</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dirty="0">
                          <a:solidFill>
                            <a:srgbClr val="000000"/>
                          </a:solidFill>
                          <a:latin typeface="Arial" pitchFamily="34" charset="0"/>
                          <a:cs typeface="Arial" pitchFamily="34" charset="0"/>
                        </a:rPr>
                        <a:t> Cost / Kg (Rs) </a:t>
                      </a:r>
                      <a:endParaRPr lang="hi-IN" sz="1400" b="1" i="0" u="none" strike="noStrike" dirty="0">
                        <a:solidFill>
                          <a:srgbClr val="000000"/>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1" i="0" u="none" strike="noStrike" dirty="0">
                          <a:solidFill>
                            <a:srgbClr val="000000"/>
                          </a:solidFill>
                          <a:latin typeface="Arial" pitchFamily="34" charset="0"/>
                          <a:cs typeface="Arial" pitchFamily="34" charset="0"/>
                        </a:rPr>
                        <a:t>145.97</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0" i="0" u="none" strike="noStrike" dirty="0">
                          <a:solidFill>
                            <a:srgbClr val="000000"/>
                          </a:solidFill>
                          <a:latin typeface="Arial" pitchFamily="34" charset="0"/>
                          <a:cs typeface="Arial" pitchFamily="34" charset="0"/>
                        </a:rPr>
                        <a:t>260-330</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extLst>
                  <a:ext uri="{0D108BD9-81ED-4DB2-BD59-A6C34878D82A}">
                    <a16:rowId xmlns:a16="http://schemas.microsoft.com/office/drawing/2014/main" val="10002"/>
                  </a:ext>
                </a:extLst>
              </a:tr>
              <a:tr h="366678">
                <a:tc>
                  <a:txBody>
                    <a:bodyPr/>
                    <a:lstStyle/>
                    <a:p>
                      <a:pPr algn="ctr" fontAlgn="ctr"/>
                      <a:r>
                        <a:rPr lang="en-US" sz="1400" b="1" i="0" u="none" strike="noStrike">
                          <a:solidFill>
                            <a:srgbClr val="000000"/>
                          </a:solidFill>
                          <a:latin typeface="Arial" pitchFamily="34" charset="0"/>
                          <a:cs typeface="Arial" pitchFamily="34" charset="0"/>
                        </a:rPr>
                        <a:t>3</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dirty="0">
                          <a:solidFill>
                            <a:srgbClr val="000000"/>
                          </a:solidFill>
                          <a:latin typeface="Arial" pitchFamily="34" charset="0"/>
                          <a:cs typeface="Arial" pitchFamily="34" charset="0"/>
                        </a:rPr>
                        <a:t> Savings %</a:t>
                      </a:r>
                      <a:endParaRPr lang="hi-IN" sz="1400" b="1" i="0" u="none" strike="noStrike" dirty="0">
                        <a:solidFill>
                          <a:srgbClr val="000000"/>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1" i="0" u="none" strike="noStrike" dirty="0">
                          <a:solidFill>
                            <a:schemeClr val="tx1"/>
                          </a:solidFill>
                          <a:latin typeface="Arial" pitchFamily="34" charset="0"/>
                        </a:rPr>
                        <a:t>50-60</a:t>
                      </a:r>
                      <a:r>
                        <a:rPr lang="hi-IN" sz="1600" b="0" i="0" u="none" strike="noStrike" dirty="0">
                          <a:solidFill>
                            <a:schemeClr val="tx1"/>
                          </a:solidFill>
                          <a:latin typeface="Arial" pitchFamily="34" charset="0"/>
                        </a:rPr>
                        <a:t>% </a:t>
                      </a:r>
                      <a:r>
                        <a:rPr lang="en-US" sz="1600" b="0" i="0" u="none" strike="noStrike" dirty="0">
                          <a:solidFill>
                            <a:schemeClr val="tx1"/>
                          </a:solidFill>
                          <a:latin typeface="Arial" pitchFamily="34" charset="0"/>
                          <a:cs typeface="Arial" pitchFamily="34" charset="0"/>
                        </a:rPr>
                        <a:t>More than DA</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1" i="0" u="none" strike="noStrike" kern="1200" dirty="0">
                          <a:solidFill>
                            <a:schemeClr val="tx1"/>
                          </a:solidFill>
                          <a:latin typeface="Arial" pitchFamily="34" charset="0"/>
                          <a:ea typeface="+mn-ea"/>
                          <a:cs typeface="+mn-cs"/>
                        </a:rPr>
                        <a:t>50-60</a:t>
                      </a:r>
                      <a:r>
                        <a:rPr lang="hi-IN" sz="1600" b="0" i="0" u="none" strike="noStrike" kern="1200" dirty="0">
                          <a:solidFill>
                            <a:schemeClr val="tx1"/>
                          </a:solidFill>
                          <a:latin typeface="Arial" pitchFamily="34" charset="0"/>
                          <a:ea typeface="+mn-ea"/>
                          <a:cs typeface="+mn-cs"/>
                        </a:rPr>
                        <a:t>% </a:t>
                      </a:r>
                      <a:r>
                        <a:rPr lang="en-US" sz="1600" b="0" i="0" u="none" strike="noStrike" kern="1200" dirty="0">
                          <a:solidFill>
                            <a:schemeClr val="tx1"/>
                          </a:solidFill>
                          <a:latin typeface="Arial" pitchFamily="34" charset="0"/>
                          <a:ea typeface="+mn-ea"/>
                          <a:cs typeface="Arial" pitchFamily="34" charset="0"/>
                        </a:rPr>
                        <a:t>More Expenditure</a:t>
                      </a:r>
                      <a:endParaRPr lang="hi-IN" sz="1600" b="0" i="0" u="none" strike="noStrike" kern="1200" dirty="0">
                        <a:solidFill>
                          <a:schemeClr val="tx1"/>
                        </a:solidFill>
                        <a:latin typeface="Arial" pitchFamily="34" charset="0"/>
                        <a:ea typeface="+mn-ea"/>
                        <a:cs typeface="+mn-cs"/>
                      </a:endParaRPr>
                    </a:p>
                    <a:p>
                      <a:pPr algn="ctr" fontAlgn="ctr"/>
                      <a:r>
                        <a:rPr lang="en-US" sz="1600" b="0" i="0" u="none" strike="noStrike" kern="1200" dirty="0">
                          <a:solidFill>
                            <a:schemeClr val="tx1"/>
                          </a:solidFill>
                          <a:latin typeface="Arial" pitchFamily="34" charset="0"/>
                          <a:ea typeface="+mn-ea"/>
                          <a:cs typeface="Arial" pitchFamily="34" charset="0"/>
                        </a:rPr>
                        <a:t>Than </a:t>
                      </a:r>
                      <a:r>
                        <a:rPr lang="en-US" sz="1600" b="0" i="0" u="none" strike="noStrike" kern="1200" dirty="0" err="1">
                          <a:solidFill>
                            <a:schemeClr val="tx1"/>
                          </a:solidFill>
                          <a:latin typeface="Arial" pitchFamily="34" charset="0"/>
                          <a:ea typeface="+mn-ea"/>
                          <a:cs typeface="Arial" pitchFamily="34" charset="0"/>
                        </a:rPr>
                        <a:t>Indane</a:t>
                      </a:r>
                      <a:r>
                        <a:rPr lang="en-US" sz="1600" b="0" i="0" u="none" strike="noStrike" kern="1200" dirty="0">
                          <a:solidFill>
                            <a:schemeClr val="tx1"/>
                          </a:solidFill>
                          <a:latin typeface="Arial" pitchFamily="34" charset="0"/>
                          <a:ea typeface="+mn-ea"/>
                          <a:cs typeface="Arial" pitchFamily="34" charset="0"/>
                        </a:rPr>
                        <a:t> </a:t>
                      </a:r>
                      <a:r>
                        <a:rPr lang="en-US" sz="1600" b="0" i="0" u="none" strike="noStrike" kern="1200" dirty="0" err="1">
                          <a:solidFill>
                            <a:schemeClr val="tx1"/>
                          </a:solidFill>
                          <a:latin typeface="Arial" pitchFamily="34" charset="0"/>
                          <a:ea typeface="+mn-ea"/>
                          <a:cs typeface="Arial" pitchFamily="34" charset="0"/>
                        </a:rPr>
                        <a:t>Nanocut</a:t>
                      </a:r>
                      <a:r>
                        <a:rPr lang="en-US" sz="1600" b="0" i="0" u="none" strike="noStrike" kern="1200" dirty="0">
                          <a:solidFill>
                            <a:schemeClr val="tx1"/>
                          </a:solidFill>
                          <a:latin typeface="Arial" pitchFamily="34" charset="0"/>
                          <a:ea typeface="+mn-ea"/>
                          <a:cs typeface="Arial" pitchFamily="34" charset="0"/>
                        </a:rPr>
                        <a:t> LPG</a:t>
                      </a:r>
                      <a:endParaRPr lang="hi-IN" sz="1600" b="0" i="0" u="none" strike="noStrike" kern="1200" dirty="0">
                        <a:solidFill>
                          <a:schemeClr val="tx1"/>
                        </a:solidFill>
                        <a:latin typeface="Arial" pitchFamily="34" charset="0"/>
                        <a:ea typeface="+mn-ea"/>
                        <a:cs typeface="+mn-cs"/>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extLst>
                  <a:ext uri="{0D108BD9-81ED-4DB2-BD59-A6C34878D82A}">
                    <a16:rowId xmlns:a16="http://schemas.microsoft.com/office/drawing/2014/main" val="10003"/>
                  </a:ext>
                </a:extLst>
              </a:tr>
              <a:tr h="366678">
                <a:tc>
                  <a:txBody>
                    <a:bodyPr/>
                    <a:lstStyle/>
                    <a:p>
                      <a:pPr algn="ctr" fontAlgn="ctr"/>
                      <a:r>
                        <a:rPr lang="en-US" sz="1400" b="1" i="0" u="none" strike="noStrike">
                          <a:solidFill>
                            <a:srgbClr val="000000"/>
                          </a:solidFill>
                          <a:latin typeface="Arial" pitchFamily="34" charset="0"/>
                          <a:cs typeface="Arial" pitchFamily="34" charset="0"/>
                        </a:rPr>
                        <a:t>4</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dirty="0">
                          <a:solidFill>
                            <a:srgbClr val="000000"/>
                          </a:solidFill>
                          <a:latin typeface="Arial" pitchFamily="34" charset="0"/>
                          <a:cs typeface="Arial" pitchFamily="34" charset="0"/>
                        </a:rPr>
                        <a:t> Security Deposit</a:t>
                      </a:r>
                      <a:endParaRPr lang="hi-IN" sz="1400" b="1" i="0" u="none" strike="noStrike" dirty="0">
                        <a:solidFill>
                          <a:srgbClr val="000000"/>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0" i="0" u="none" strike="noStrike" dirty="0">
                          <a:solidFill>
                            <a:srgbClr val="222222"/>
                          </a:solidFill>
                          <a:latin typeface="Arial" pitchFamily="34" charset="0"/>
                          <a:cs typeface="Arial" pitchFamily="34" charset="0"/>
                        </a:rPr>
                        <a:t>1/12</a:t>
                      </a:r>
                      <a:r>
                        <a:rPr lang="en-US" sz="1600" b="0" i="0" u="none" strike="noStrike" baseline="30000" dirty="0">
                          <a:solidFill>
                            <a:srgbClr val="222222"/>
                          </a:solidFill>
                          <a:latin typeface="Arial" pitchFamily="34" charset="0"/>
                          <a:cs typeface="Arial" pitchFamily="34" charset="0"/>
                        </a:rPr>
                        <a:t>th</a:t>
                      </a:r>
                      <a:r>
                        <a:rPr lang="en-US" sz="1600" b="0" i="0" u="none" strike="noStrike" dirty="0">
                          <a:solidFill>
                            <a:srgbClr val="222222"/>
                          </a:solidFill>
                          <a:latin typeface="Arial" pitchFamily="34" charset="0"/>
                          <a:cs typeface="Arial" pitchFamily="34" charset="0"/>
                        </a:rPr>
                        <a:t> of</a:t>
                      </a:r>
                      <a:r>
                        <a:rPr lang="en-US" sz="1600" b="0" i="0" u="none" strike="noStrike" baseline="0" dirty="0">
                          <a:solidFill>
                            <a:srgbClr val="222222"/>
                          </a:solidFill>
                          <a:latin typeface="Arial" pitchFamily="34" charset="0"/>
                          <a:cs typeface="Arial" pitchFamily="34" charset="0"/>
                        </a:rPr>
                        <a:t> Acetylene Per KG</a:t>
                      </a:r>
                      <a:r>
                        <a:rPr lang="en-US" sz="1600" b="0" i="0" u="none" strike="noStrike" dirty="0">
                          <a:solidFill>
                            <a:srgbClr val="222222"/>
                          </a:solidFill>
                          <a:latin typeface="Arial" pitchFamily="34" charset="0"/>
                          <a:cs typeface="Arial" pitchFamily="34" charset="0"/>
                        </a:rPr>
                        <a:t> </a:t>
                      </a:r>
                    </a:p>
                    <a:p>
                      <a:pPr algn="ctr" fontAlgn="ctr"/>
                      <a:r>
                        <a:rPr lang="hi-IN" sz="1600" b="0" i="0" u="none" strike="noStrike" dirty="0">
                          <a:solidFill>
                            <a:srgbClr val="000000"/>
                          </a:solidFill>
                          <a:latin typeface="Arial" pitchFamily="34" charset="0"/>
                        </a:rPr>
                        <a:t>(</a:t>
                      </a:r>
                      <a:r>
                        <a:rPr lang="en-US" sz="1600" b="0" i="0" u="none" strike="noStrike" dirty="0">
                          <a:solidFill>
                            <a:srgbClr val="000000"/>
                          </a:solidFill>
                          <a:latin typeface="Arial" pitchFamily="34" charset="0"/>
                          <a:cs typeface="Arial" pitchFamily="34" charset="0"/>
                        </a:rPr>
                        <a:t>Rs. 1700/- per</a:t>
                      </a:r>
                      <a:r>
                        <a:rPr lang="en-US" sz="1600" b="0" i="0" u="none" strike="noStrike" baseline="0" dirty="0">
                          <a:solidFill>
                            <a:srgbClr val="000000"/>
                          </a:solidFill>
                          <a:latin typeface="Arial" pitchFamily="34" charset="0"/>
                          <a:cs typeface="Arial" pitchFamily="34" charset="0"/>
                        </a:rPr>
                        <a:t> 19Kg)</a:t>
                      </a:r>
                      <a:r>
                        <a:rPr lang="en-US" sz="1600" b="0" i="0" u="none" strike="noStrike" dirty="0">
                          <a:solidFill>
                            <a:srgbClr val="000000"/>
                          </a:solidFill>
                          <a:latin typeface="Arial" pitchFamily="34" charset="0"/>
                          <a:cs typeface="Arial" pitchFamily="34" charset="0"/>
                        </a:rPr>
                        <a:t> </a:t>
                      </a:r>
                      <a:endParaRPr lang="hi-IN" sz="1600" b="0"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0" i="0" u="none" strike="noStrike" dirty="0">
                          <a:solidFill>
                            <a:srgbClr val="000000"/>
                          </a:solidFill>
                          <a:latin typeface="Arial" pitchFamily="34" charset="0"/>
                          <a:cs typeface="Arial" pitchFamily="34" charset="0"/>
                        </a:rPr>
                        <a:t>Rs. 7000/- per</a:t>
                      </a:r>
                      <a:r>
                        <a:rPr lang="en-US" sz="1600" b="0" i="0" u="none" strike="noStrike" baseline="0" dirty="0">
                          <a:solidFill>
                            <a:srgbClr val="000000"/>
                          </a:solidFill>
                          <a:latin typeface="Arial" pitchFamily="34" charset="0"/>
                          <a:cs typeface="Arial" pitchFamily="34" charset="0"/>
                        </a:rPr>
                        <a:t> 7Kg</a:t>
                      </a:r>
                      <a:r>
                        <a:rPr lang="en-US" sz="1600" b="0" i="0" u="none" strike="noStrike" dirty="0">
                          <a:solidFill>
                            <a:srgbClr val="222222"/>
                          </a:solidFill>
                          <a:latin typeface="Arial" pitchFamily="34" charset="0"/>
                          <a:cs typeface="Arial" pitchFamily="34" charset="0"/>
                        </a:rPr>
                        <a:t> </a:t>
                      </a:r>
                      <a:endParaRPr lang="hi-IN" sz="1600" b="0"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extLst>
                  <a:ext uri="{0D108BD9-81ED-4DB2-BD59-A6C34878D82A}">
                    <a16:rowId xmlns:a16="http://schemas.microsoft.com/office/drawing/2014/main" val="10004"/>
                  </a:ext>
                </a:extLst>
              </a:tr>
              <a:tr h="183339">
                <a:tc>
                  <a:txBody>
                    <a:bodyPr/>
                    <a:lstStyle/>
                    <a:p>
                      <a:pPr algn="ctr" fontAlgn="ctr"/>
                      <a:r>
                        <a:rPr lang="en-US" sz="1400" b="1" i="0" u="none" strike="noStrike">
                          <a:solidFill>
                            <a:srgbClr val="000000"/>
                          </a:solidFill>
                          <a:latin typeface="Arial" pitchFamily="34" charset="0"/>
                          <a:cs typeface="Arial" pitchFamily="34" charset="0"/>
                        </a:rPr>
                        <a:t>5</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dirty="0">
                          <a:solidFill>
                            <a:srgbClr val="000000"/>
                          </a:solidFill>
                          <a:latin typeface="Arial" pitchFamily="34" charset="0"/>
                          <a:cs typeface="Arial" pitchFamily="34" charset="0"/>
                        </a:rPr>
                        <a:t>Weight </a:t>
                      </a:r>
                      <a:r>
                        <a:rPr lang="hi-IN" sz="1400" b="1" i="0" u="none" strike="noStrike" dirty="0">
                          <a:solidFill>
                            <a:srgbClr val="000000"/>
                          </a:solidFill>
                          <a:latin typeface="Arial" pitchFamily="34" charset="0"/>
                        </a:rPr>
                        <a:t>(</a:t>
                      </a:r>
                      <a:r>
                        <a:rPr lang="en-US" sz="1400" b="1" i="0" u="none" strike="noStrike" dirty="0">
                          <a:solidFill>
                            <a:srgbClr val="000000"/>
                          </a:solidFill>
                          <a:latin typeface="Arial" pitchFamily="34" charset="0"/>
                          <a:cs typeface="Arial" pitchFamily="34" charset="0"/>
                        </a:rPr>
                        <a:t>in Kg</a:t>
                      </a:r>
                      <a:r>
                        <a:rPr lang="hi-IN" sz="1400" b="1" i="0" u="none" strike="noStrike" dirty="0">
                          <a:solidFill>
                            <a:srgbClr val="000000"/>
                          </a:solidFill>
                          <a:latin typeface="Arial" pitchFamily="34" charset="0"/>
                        </a:rPr>
                        <a:t>)</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0" i="0" u="none" strike="noStrike" dirty="0">
                          <a:solidFill>
                            <a:srgbClr val="222222"/>
                          </a:solidFill>
                          <a:latin typeface="Arial" pitchFamily="34" charset="0"/>
                          <a:cs typeface="Arial" pitchFamily="34" charset="0"/>
                        </a:rPr>
                        <a:t>19</a:t>
                      </a:r>
                      <a:r>
                        <a:rPr lang="en-US" sz="1600" b="0" i="0" u="none" strike="noStrike" baseline="0" dirty="0">
                          <a:solidFill>
                            <a:srgbClr val="222222"/>
                          </a:solidFill>
                          <a:latin typeface="Arial" pitchFamily="34" charset="0"/>
                          <a:cs typeface="Arial" pitchFamily="34" charset="0"/>
                        </a:rPr>
                        <a:t> Kg</a:t>
                      </a:r>
                      <a:endParaRPr lang="en-US" sz="1600" b="0" i="0" u="none" strike="noStrike" dirty="0">
                        <a:solidFill>
                          <a:srgbClr val="222222"/>
                        </a:solidFill>
                        <a:latin typeface="Arial" pitchFamily="34" charset="0"/>
                        <a:cs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ctr" fontAlgn="ctr"/>
                      <a:r>
                        <a:rPr lang="en-US" sz="1600" b="0" i="0" u="none" strike="noStrike" dirty="0">
                          <a:solidFill>
                            <a:srgbClr val="222222"/>
                          </a:solidFill>
                          <a:latin typeface="Arial" pitchFamily="34" charset="0"/>
                          <a:cs typeface="Arial" pitchFamily="34" charset="0"/>
                        </a:rPr>
                        <a:t>5 – 7.0 Kg</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05"/>
                  </a:ext>
                </a:extLst>
              </a:tr>
              <a:tr h="550017">
                <a:tc>
                  <a:txBody>
                    <a:bodyPr/>
                    <a:lstStyle/>
                    <a:p>
                      <a:pPr algn="ctr" fontAlgn="ctr"/>
                      <a:r>
                        <a:rPr lang="en-US" sz="1400" b="1" i="0" u="none" strike="noStrike">
                          <a:solidFill>
                            <a:srgbClr val="000000"/>
                          </a:solidFill>
                          <a:latin typeface="Arial" pitchFamily="34" charset="0"/>
                          <a:cs typeface="Arial" pitchFamily="34" charset="0"/>
                        </a:rPr>
                        <a:t>6</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dirty="0">
                          <a:solidFill>
                            <a:srgbClr val="000000"/>
                          </a:solidFill>
                          <a:latin typeface="Arial" pitchFamily="34" charset="0"/>
                          <a:cs typeface="Arial" pitchFamily="34" charset="0"/>
                        </a:rPr>
                        <a:t> Space for Storage</a:t>
                      </a:r>
                      <a:endParaRPr lang="hi-IN" sz="1400" b="1" i="0" u="none" strike="noStrike" dirty="0">
                        <a:solidFill>
                          <a:srgbClr val="000000"/>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0" i="0" u="none" strike="noStrike" dirty="0">
                          <a:solidFill>
                            <a:srgbClr val="222222"/>
                          </a:solidFill>
                          <a:latin typeface="Arial" pitchFamily="34" charset="0"/>
                          <a:cs typeface="Arial" pitchFamily="34" charset="0"/>
                        </a:rPr>
                        <a:t>1/5</a:t>
                      </a:r>
                      <a:r>
                        <a:rPr lang="en-US" sz="1600" b="0" i="0" u="none" strike="noStrike" baseline="30000" dirty="0">
                          <a:solidFill>
                            <a:srgbClr val="222222"/>
                          </a:solidFill>
                          <a:latin typeface="Arial" pitchFamily="34" charset="0"/>
                          <a:cs typeface="Arial" pitchFamily="34" charset="0"/>
                        </a:rPr>
                        <a:t>th</a:t>
                      </a:r>
                      <a:r>
                        <a:rPr lang="en-US" sz="1600" b="0" i="0" u="none" strike="noStrike" baseline="0" dirty="0">
                          <a:solidFill>
                            <a:srgbClr val="222222"/>
                          </a:solidFill>
                          <a:latin typeface="Arial" pitchFamily="34" charset="0"/>
                          <a:cs typeface="Arial" pitchFamily="34" charset="0"/>
                        </a:rPr>
                        <a:t> of  Acetylene , two cylinders can be stacked vertically. (Total weight 38Kg)</a:t>
                      </a:r>
                      <a:r>
                        <a:rPr lang="en-US" sz="1600" b="0" i="0" u="none" strike="noStrike" dirty="0">
                          <a:solidFill>
                            <a:srgbClr val="222222"/>
                          </a:solidFill>
                          <a:latin typeface="Arial" pitchFamily="34" charset="0"/>
                          <a:cs typeface="Arial" pitchFamily="34" charset="0"/>
                        </a:rPr>
                        <a:t> </a:t>
                      </a:r>
                      <a:endParaRPr lang="hi-IN" sz="1600" b="0"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ctr" fontAlgn="ctr"/>
                      <a:r>
                        <a:rPr lang="en-US" sz="1600" b="0" i="0" u="none" strike="noStrike" dirty="0">
                          <a:solidFill>
                            <a:srgbClr val="222222"/>
                          </a:solidFill>
                          <a:latin typeface="Arial" pitchFamily="34" charset="0"/>
                          <a:cs typeface="Arial" pitchFamily="34" charset="0"/>
                        </a:rPr>
                        <a:t>Only one cylinder </a:t>
                      </a:r>
                      <a:r>
                        <a:rPr lang="hi-IN" sz="1600" b="0" i="0" u="none" strike="noStrike" dirty="0">
                          <a:solidFill>
                            <a:srgbClr val="222222"/>
                          </a:solidFill>
                          <a:latin typeface="Arial" pitchFamily="34" charset="0"/>
                        </a:rPr>
                        <a:t>(</a:t>
                      </a:r>
                      <a:r>
                        <a:rPr lang="en-US" sz="1600" b="0" i="0" u="none" strike="noStrike" dirty="0">
                          <a:solidFill>
                            <a:srgbClr val="222222"/>
                          </a:solidFill>
                          <a:latin typeface="Arial" pitchFamily="34" charset="0"/>
                          <a:cs typeface="Arial" pitchFamily="34" charset="0"/>
                        </a:rPr>
                        <a:t>Total weight 7</a:t>
                      </a:r>
                      <a:r>
                        <a:rPr lang="en-US" sz="1600" b="0" i="0" u="none" strike="noStrike" baseline="0" dirty="0">
                          <a:solidFill>
                            <a:srgbClr val="222222"/>
                          </a:solidFill>
                          <a:latin typeface="Arial" pitchFamily="34" charset="0"/>
                          <a:cs typeface="Arial" pitchFamily="34" charset="0"/>
                        </a:rPr>
                        <a:t> Kg</a:t>
                      </a:r>
                      <a:r>
                        <a:rPr lang="hi-IN" sz="1600" b="0" i="0" u="none" strike="noStrike" dirty="0">
                          <a:solidFill>
                            <a:srgbClr val="222222"/>
                          </a:solidFill>
                          <a:latin typeface="Arial" pitchFamily="34" charset="0"/>
                        </a:rPr>
                        <a:t>)</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06"/>
                  </a:ext>
                </a:extLst>
              </a:tr>
              <a:tr h="366678">
                <a:tc>
                  <a:txBody>
                    <a:bodyPr/>
                    <a:lstStyle/>
                    <a:p>
                      <a:pPr algn="ctr" fontAlgn="ctr"/>
                      <a:r>
                        <a:rPr lang="en-US" sz="1400" b="1" i="0" u="none" strike="noStrike">
                          <a:solidFill>
                            <a:srgbClr val="000000"/>
                          </a:solidFill>
                          <a:latin typeface="Arial" pitchFamily="34" charset="0"/>
                          <a:cs typeface="Arial" pitchFamily="34" charset="0"/>
                        </a:rPr>
                        <a:t>7</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dirty="0">
                          <a:solidFill>
                            <a:srgbClr val="000000"/>
                          </a:solidFill>
                          <a:latin typeface="Arial" pitchFamily="34" charset="0"/>
                          <a:cs typeface="Arial" pitchFamily="34" charset="0"/>
                        </a:rPr>
                        <a:t> Vapor</a:t>
                      </a:r>
                      <a:r>
                        <a:rPr lang="en-US" sz="1400" b="1" i="0" u="none" strike="noStrike" baseline="0" dirty="0">
                          <a:solidFill>
                            <a:srgbClr val="000000"/>
                          </a:solidFill>
                          <a:latin typeface="Arial" pitchFamily="34" charset="0"/>
                          <a:cs typeface="Arial" pitchFamily="34" charset="0"/>
                        </a:rPr>
                        <a:t> </a:t>
                      </a:r>
                      <a:r>
                        <a:rPr lang="en-US" sz="1400" b="1" i="0" u="none" strike="noStrike" dirty="0">
                          <a:solidFill>
                            <a:srgbClr val="000000"/>
                          </a:solidFill>
                          <a:latin typeface="Arial" pitchFamily="34" charset="0"/>
                          <a:cs typeface="Arial" pitchFamily="34" charset="0"/>
                        </a:rPr>
                        <a:t>Pressure </a:t>
                      </a:r>
                      <a:r>
                        <a:rPr lang="hi-IN" sz="1400" b="1" i="0" u="none" strike="noStrike" dirty="0">
                          <a:solidFill>
                            <a:srgbClr val="000000"/>
                          </a:solidFill>
                          <a:latin typeface="Arial" pitchFamily="34" charset="0"/>
                        </a:rPr>
                        <a:t>(</a:t>
                      </a:r>
                      <a:r>
                        <a:rPr lang="en-US" sz="1400" b="1" i="0" u="none" strike="noStrike" dirty="0" err="1">
                          <a:solidFill>
                            <a:srgbClr val="000000"/>
                          </a:solidFill>
                          <a:latin typeface="Arial" pitchFamily="34" charset="0"/>
                          <a:cs typeface="Arial" pitchFamily="34" charset="0"/>
                        </a:rPr>
                        <a:t>Kpa</a:t>
                      </a:r>
                      <a:r>
                        <a:rPr lang="en-US" sz="1400" b="1" i="0" u="none" strike="noStrike" dirty="0">
                          <a:solidFill>
                            <a:srgbClr val="000000"/>
                          </a:solidFill>
                          <a:latin typeface="Arial" pitchFamily="34" charset="0"/>
                          <a:cs typeface="Arial" pitchFamily="34" charset="0"/>
                        </a:rPr>
                        <a:t>)</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0" i="0" u="none" strike="noStrike" dirty="0">
                          <a:solidFill>
                            <a:srgbClr val="222222"/>
                          </a:solidFill>
                          <a:latin typeface="Arial" pitchFamily="34" charset="0"/>
                          <a:cs typeface="Arial" pitchFamily="34" charset="0"/>
                        </a:rPr>
                        <a:t>1048</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ctr" fontAlgn="ctr"/>
                      <a:r>
                        <a:rPr lang="en-US" sz="1600" b="0" i="0" u="none" strike="noStrike" dirty="0">
                          <a:solidFill>
                            <a:srgbClr val="222222"/>
                          </a:solidFill>
                          <a:latin typeface="Arial" pitchFamily="34" charset="0"/>
                          <a:cs typeface="Arial" pitchFamily="34" charset="0"/>
                        </a:rPr>
                        <a:t>6000</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07"/>
                  </a:ext>
                </a:extLst>
              </a:tr>
              <a:tr h="366678">
                <a:tc>
                  <a:txBody>
                    <a:bodyPr/>
                    <a:lstStyle/>
                    <a:p>
                      <a:pPr algn="ctr" fontAlgn="ctr"/>
                      <a:r>
                        <a:rPr lang="en-US" sz="1400" b="1" i="0" u="none" strike="noStrike">
                          <a:solidFill>
                            <a:srgbClr val="000000"/>
                          </a:solidFill>
                          <a:latin typeface="Arial" pitchFamily="34" charset="0"/>
                          <a:cs typeface="Arial" pitchFamily="34" charset="0"/>
                        </a:rPr>
                        <a:t>8</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dirty="0">
                          <a:solidFill>
                            <a:srgbClr val="222222"/>
                          </a:solidFill>
                          <a:latin typeface="Arial" pitchFamily="34" charset="0"/>
                          <a:cs typeface="Arial" pitchFamily="34" charset="0"/>
                        </a:rPr>
                        <a:t> Safety at use</a:t>
                      </a:r>
                      <a:endParaRPr lang="hi-IN" sz="1400" b="1"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ctr" fontAlgn="ctr"/>
                      <a:r>
                        <a:rPr lang="en-US" sz="1600" b="0" i="0" u="none" strike="noStrike" dirty="0">
                          <a:solidFill>
                            <a:srgbClr val="222222"/>
                          </a:solidFill>
                          <a:latin typeface="Arial" pitchFamily="34" charset="0"/>
                          <a:cs typeface="Arial" pitchFamily="34" charset="0"/>
                        </a:rPr>
                        <a:t>Nil / Rare</a:t>
                      </a:r>
                      <a:endParaRPr lang="hi-IN" sz="1600" b="0"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ctr" fontAlgn="ctr"/>
                      <a:r>
                        <a:rPr lang="en-US" sz="1600" b="0" i="0" u="none" strike="noStrike" dirty="0">
                          <a:solidFill>
                            <a:srgbClr val="222222"/>
                          </a:solidFill>
                          <a:latin typeface="Arial" pitchFamily="34" charset="0"/>
                          <a:cs typeface="Arial" pitchFamily="34" charset="0"/>
                        </a:rPr>
                        <a:t>High Chances of backfire, Self explosive</a:t>
                      </a:r>
                      <a:endParaRPr lang="hi-IN" sz="1600" b="0"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08"/>
                  </a:ext>
                </a:extLst>
              </a:tr>
              <a:tr h="550017">
                <a:tc>
                  <a:txBody>
                    <a:bodyPr/>
                    <a:lstStyle/>
                    <a:p>
                      <a:pPr algn="ctr" fontAlgn="ctr"/>
                      <a:r>
                        <a:rPr lang="en-US" sz="1400" b="1" i="0" u="none" strike="noStrike">
                          <a:solidFill>
                            <a:srgbClr val="000000"/>
                          </a:solidFill>
                          <a:latin typeface="Arial" pitchFamily="34" charset="0"/>
                          <a:cs typeface="Arial" pitchFamily="34" charset="0"/>
                        </a:rPr>
                        <a:t>9</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dirty="0">
                          <a:solidFill>
                            <a:srgbClr val="000000"/>
                          </a:solidFill>
                          <a:latin typeface="Arial" pitchFamily="34" charset="0"/>
                          <a:cs typeface="Arial" pitchFamily="34" charset="0"/>
                        </a:rPr>
                        <a:t> Surface for cutting</a:t>
                      </a:r>
                      <a:endParaRPr lang="hi-IN" sz="1400" b="1" i="0" u="none" strike="noStrike" dirty="0">
                        <a:solidFill>
                          <a:srgbClr val="000000"/>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0" i="0" u="none" strike="noStrike" dirty="0">
                          <a:solidFill>
                            <a:srgbClr val="222222"/>
                          </a:solidFill>
                          <a:latin typeface="Arial" pitchFamily="34" charset="0"/>
                          <a:cs typeface="Arial" pitchFamily="34" charset="0"/>
                        </a:rPr>
                        <a:t>Smooth cutting, No blistering and carbon deposition, minimum metal loss</a:t>
                      </a:r>
                      <a:endParaRPr lang="hi-IN" sz="1600" b="0"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222222"/>
                          </a:solidFill>
                          <a:latin typeface="Arial" pitchFamily="34" charset="0"/>
                          <a:cs typeface="Arial" pitchFamily="34" charset="0"/>
                        </a:rPr>
                        <a:t>Rough and presence of carbon deposition, 15-20% more metal loss</a:t>
                      </a:r>
                      <a:endParaRPr lang="hi-IN" sz="1600" b="0"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09"/>
                  </a:ext>
                </a:extLst>
              </a:tr>
              <a:tr h="550017">
                <a:tc>
                  <a:txBody>
                    <a:bodyPr/>
                    <a:lstStyle/>
                    <a:p>
                      <a:pPr algn="ctr" fontAlgn="ctr"/>
                      <a:r>
                        <a:rPr lang="en-US" sz="1400" b="1" i="0" u="none" strike="noStrike">
                          <a:solidFill>
                            <a:srgbClr val="000000"/>
                          </a:solidFill>
                          <a:latin typeface="Arial" pitchFamily="34" charset="0"/>
                          <a:cs typeface="Arial" pitchFamily="34" charset="0"/>
                        </a:rPr>
                        <a:t>10</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dirty="0">
                          <a:solidFill>
                            <a:srgbClr val="000000"/>
                          </a:solidFill>
                          <a:latin typeface="Arial" pitchFamily="34" charset="0"/>
                          <a:cs typeface="Arial" pitchFamily="34" charset="0"/>
                        </a:rPr>
                        <a:t> Time for Refill</a:t>
                      </a:r>
                      <a:endParaRPr lang="hi-IN" sz="1400" b="1" i="0" u="none" strike="noStrike" dirty="0">
                        <a:solidFill>
                          <a:srgbClr val="000000"/>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0" i="0" u="none" strike="noStrike" dirty="0">
                          <a:solidFill>
                            <a:srgbClr val="222222"/>
                          </a:solidFill>
                          <a:latin typeface="Arial" pitchFamily="34" charset="0"/>
                          <a:cs typeface="Arial" pitchFamily="34" charset="0"/>
                        </a:rPr>
                        <a:t>45 Second / 19Kg </a:t>
                      </a:r>
                      <a:r>
                        <a:rPr lang="en-US" sz="1600" b="0" i="0" u="none" strike="noStrike" dirty="0" err="1">
                          <a:solidFill>
                            <a:srgbClr val="222222"/>
                          </a:solidFill>
                          <a:latin typeface="Arial" pitchFamily="34" charset="0"/>
                          <a:cs typeface="Arial" pitchFamily="34" charset="0"/>
                        </a:rPr>
                        <a:t>Nanocut</a:t>
                      </a:r>
                      <a:r>
                        <a:rPr lang="en-US" sz="1600" b="0" i="0" u="none" strike="noStrike" dirty="0">
                          <a:solidFill>
                            <a:srgbClr val="222222"/>
                          </a:solidFill>
                          <a:latin typeface="Arial" pitchFamily="34" charset="0"/>
                          <a:cs typeface="Arial" pitchFamily="34" charset="0"/>
                        </a:rPr>
                        <a:t> </a:t>
                      </a:r>
                      <a:endParaRPr lang="hi-IN" sz="1600" b="0"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ctr" fontAlgn="ctr"/>
                      <a:r>
                        <a:rPr lang="en-US" sz="1600" b="0" i="0" u="none" strike="noStrike" dirty="0">
                          <a:solidFill>
                            <a:srgbClr val="222222"/>
                          </a:solidFill>
                          <a:latin typeface="Arial" pitchFamily="34" charset="0"/>
                          <a:cs typeface="Arial" pitchFamily="34" charset="0"/>
                        </a:rPr>
                        <a:t>Minimum 7 hours</a:t>
                      </a:r>
                      <a:r>
                        <a:rPr lang="en-US" sz="1600" b="0" i="0" u="none" strike="noStrike" baseline="0" dirty="0">
                          <a:solidFill>
                            <a:srgbClr val="222222"/>
                          </a:solidFill>
                          <a:latin typeface="Arial" pitchFamily="34" charset="0"/>
                          <a:cs typeface="Arial" pitchFamily="34" charset="0"/>
                        </a:rPr>
                        <a:t> (Chance of explosion if  refilling time reduced)</a:t>
                      </a:r>
                      <a:endParaRPr lang="hi-IN" sz="1600" b="0" i="0" u="none" strike="noStrike" dirty="0">
                        <a:solidFill>
                          <a:srgbClr val="222222"/>
                        </a:solidFill>
                        <a:latin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5" name="TextBox 4"/>
          <p:cNvSpPr txBox="1"/>
          <p:nvPr/>
        </p:nvSpPr>
        <p:spPr>
          <a:xfrm>
            <a:off x="228600" y="228600"/>
            <a:ext cx="8458200" cy="461665"/>
          </a:xfrm>
          <a:prstGeom prst="rect">
            <a:avLst/>
          </a:prstGeom>
          <a:noFill/>
        </p:spPr>
        <p:txBody>
          <a:bodyPr wrap="square" rtlCol="0">
            <a:spAutoFit/>
          </a:bodyPr>
          <a:lstStyle/>
          <a:p>
            <a:pPr algn="ctr"/>
            <a:r>
              <a:rPr lang="en-US" sz="2400" b="1" dirty="0">
                <a:effectLst>
                  <a:outerShdw blurRad="38100" dist="38100" dir="2700000" algn="tl">
                    <a:srgbClr val="000000">
                      <a:alpha val="43137"/>
                    </a:srgbClr>
                  </a:outerShdw>
                </a:effectLst>
              </a:rPr>
              <a:t>NANOCUT LPG AND ACETYLENE - COMPARISION</a:t>
            </a:r>
            <a:endParaRPr lang="hi-IN" sz="1000" b="1" i="0" u="none" strike="noStrike" dirty="0">
              <a:solidFill>
                <a:srgbClr val="222222"/>
              </a:solidFill>
              <a:effectLst>
                <a:outerShdw blurRad="38100" dist="38100" dir="2700000" algn="tl">
                  <a:srgbClr val="000000">
                    <a:alpha val="43137"/>
                  </a:srgbClr>
                </a:outerShdw>
              </a:effectLst>
              <a:latin typeface="Inheri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s-cutting-torch-500x500.jpg"/>
          <p:cNvPicPr>
            <a:picLocks noChangeAspect="1"/>
          </p:cNvPicPr>
          <p:nvPr/>
        </p:nvPicPr>
        <p:blipFill>
          <a:blip r:embed="rId2" cstate="print"/>
          <a:stretch>
            <a:fillRect/>
          </a:stretch>
        </p:blipFill>
        <p:spPr>
          <a:xfrm>
            <a:off x="838200" y="4571134"/>
            <a:ext cx="2678589" cy="1601066"/>
          </a:xfrm>
          <a:prstGeom prst="rect">
            <a:avLst/>
          </a:prstGeom>
        </p:spPr>
      </p:pic>
      <p:graphicFrame>
        <p:nvGraphicFramePr>
          <p:cNvPr id="4" name="Table 3"/>
          <p:cNvGraphicFramePr>
            <a:graphicFrameLocks noGrp="1"/>
          </p:cNvGraphicFramePr>
          <p:nvPr/>
        </p:nvGraphicFramePr>
        <p:xfrm>
          <a:off x="457200" y="914400"/>
          <a:ext cx="8153400" cy="5167927"/>
        </p:xfrm>
        <a:graphic>
          <a:graphicData uri="http://schemas.openxmlformats.org/drawingml/2006/table">
            <a:tbl>
              <a:tblPr/>
              <a:tblGrid>
                <a:gridCol w="457201">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209799">
                  <a:extLst>
                    <a:ext uri="{9D8B030D-6E8A-4147-A177-3AD203B41FA5}">
                      <a16:colId xmlns:a16="http://schemas.microsoft.com/office/drawing/2014/main" val="20002"/>
                    </a:ext>
                  </a:extLst>
                </a:gridCol>
                <a:gridCol w="228600">
                  <a:extLst>
                    <a:ext uri="{9D8B030D-6E8A-4147-A177-3AD203B41FA5}">
                      <a16:colId xmlns:a16="http://schemas.microsoft.com/office/drawing/2014/main" val="20003"/>
                    </a:ext>
                  </a:extLst>
                </a:gridCol>
                <a:gridCol w="2209800">
                  <a:extLst>
                    <a:ext uri="{9D8B030D-6E8A-4147-A177-3AD203B41FA5}">
                      <a16:colId xmlns:a16="http://schemas.microsoft.com/office/drawing/2014/main" val="20004"/>
                    </a:ext>
                  </a:extLst>
                </a:gridCol>
              </a:tblGrid>
              <a:tr h="304800">
                <a:tc>
                  <a:txBody>
                    <a:bodyPr/>
                    <a:lstStyle/>
                    <a:p>
                      <a:pPr algn="l" fontAlgn="ctr"/>
                      <a:r>
                        <a:rPr lang="en-US" sz="1600" b="1" i="0" u="none" strike="noStrike" dirty="0">
                          <a:solidFill>
                            <a:srgbClr val="222222"/>
                          </a:solidFill>
                          <a:latin typeface="Inherit"/>
                        </a:rPr>
                        <a:t>S.N.</a:t>
                      </a:r>
                      <a:endParaRPr lang="hi-IN" sz="1600" b="1" i="0" u="none" strike="noStrike" dirty="0">
                        <a:solidFill>
                          <a:srgbClr val="222222"/>
                        </a:solidFill>
                        <a:latin typeface="Inherit"/>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algn="l" fontAlgn="ctr"/>
                      <a:r>
                        <a:rPr lang="en-US" sz="1600" b="1" i="0" u="none" strike="noStrike" dirty="0">
                          <a:solidFill>
                            <a:srgbClr val="222222"/>
                          </a:solidFill>
                          <a:latin typeface="Inherit"/>
                        </a:rPr>
                        <a:t>PARAMETER</a:t>
                      </a:r>
                      <a:endParaRPr lang="hi-IN" sz="1600" b="1" i="0" u="none" strike="noStrike" dirty="0">
                        <a:solidFill>
                          <a:srgbClr val="222222"/>
                        </a:solidFill>
                        <a:latin typeface="Inherit"/>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600" b="1" i="0" u="none" strike="noStrike" dirty="0">
                          <a:solidFill>
                            <a:srgbClr val="222222"/>
                          </a:solidFill>
                          <a:latin typeface="Inherit"/>
                        </a:rPr>
                        <a:t>NANOCUT</a:t>
                      </a:r>
                      <a:r>
                        <a:rPr lang="en-US" sz="1600" b="1" i="0" u="none" strike="noStrike" baseline="0" dirty="0">
                          <a:solidFill>
                            <a:srgbClr val="222222"/>
                          </a:solidFill>
                          <a:latin typeface="Inherit"/>
                        </a:rPr>
                        <a:t> LPG</a:t>
                      </a:r>
                      <a:endParaRPr lang="hi-IN" sz="1600" b="1" i="0" u="none" strike="noStrike" dirty="0">
                        <a:solidFill>
                          <a:srgbClr val="222222"/>
                        </a:solidFill>
                        <a:latin typeface="Inherit"/>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gridSpan="2">
                  <a:txBody>
                    <a:bodyPr/>
                    <a:lstStyle/>
                    <a:p>
                      <a:pPr algn="ctr" fontAlgn="ctr"/>
                      <a:r>
                        <a:rPr lang="en-US" sz="1600" b="1" i="0" u="none" strike="noStrike" dirty="0">
                          <a:solidFill>
                            <a:srgbClr val="222222"/>
                          </a:solidFill>
                          <a:latin typeface="Arial"/>
                        </a:rPr>
                        <a:t>ACETYLENE</a:t>
                      </a:r>
                      <a:r>
                        <a:rPr lang="en-US" sz="1600" b="1" i="0" u="none" strike="noStrike" baseline="0" dirty="0">
                          <a:solidFill>
                            <a:srgbClr val="222222"/>
                          </a:solidFill>
                          <a:latin typeface="Arial"/>
                        </a:rPr>
                        <a:t> (DA)</a:t>
                      </a:r>
                      <a:endParaRPr lang="hi-IN" sz="1600" b="1" i="0" u="none" strike="noStrike" dirty="0">
                        <a:solidFill>
                          <a:srgbClr val="222222"/>
                        </a:solidFill>
                        <a:latin typeface="Arial"/>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hMerge="1">
                  <a:txBody>
                    <a:bodyPr/>
                    <a:lstStyle/>
                    <a:p>
                      <a:pPr algn="ctr" fontAlgn="ctr"/>
                      <a:endParaRPr lang="hi-IN" sz="1600" b="1" i="0" u="none" strike="noStrike" dirty="0">
                        <a:solidFill>
                          <a:srgbClr val="222222"/>
                        </a:solidFill>
                        <a:latin typeface="Arial"/>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00"/>
                  </a:ext>
                </a:extLst>
              </a:tr>
              <a:tr h="246215">
                <a:tc>
                  <a:txBody>
                    <a:bodyPr/>
                    <a:lstStyle/>
                    <a:p>
                      <a:pPr algn="ctr" fontAlgn="ctr"/>
                      <a:r>
                        <a:rPr lang="en-US" sz="1400" b="1" i="0" u="none" strike="noStrike" kern="1200" dirty="0">
                          <a:solidFill>
                            <a:srgbClr val="002060"/>
                          </a:solidFill>
                          <a:latin typeface="Arial" pitchFamily="34" charset="0"/>
                          <a:ea typeface="Tahoma" pitchFamily="34" charset="0"/>
                          <a:cs typeface="Arial" pitchFamily="34" charset="0"/>
                        </a:rPr>
                        <a:t>11</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kern="1200" dirty="0">
                          <a:solidFill>
                            <a:srgbClr val="002060"/>
                          </a:solidFill>
                          <a:latin typeface="Arial" pitchFamily="34" charset="0"/>
                          <a:ea typeface="Tahoma" pitchFamily="34" charset="0"/>
                          <a:cs typeface="Arial" pitchFamily="34" charset="0"/>
                        </a:rPr>
                        <a:t>Duration to empty</a:t>
                      </a:r>
                      <a:endParaRPr lang="hi-IN" sz="1400" b="1" i="0" u="none" strike="noStrike" kern="1200" dirty="0">
                        <a:solidFill>
                          <a:srgbClr val="002060"/>
                        </a:solidFill>
                        <a:latin typeface="Arial" pitchFamily="34" charset="0"/>
                        <a:ea typeface="Tahoma" pitchFamily="34" charset="0"/>
                        <a:cs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400" b="1" i="0" u="none" strike="noStrike" dirty="0">
                          <a:solidFill>
                            <a:srgbClr val="222222"/>
                          </a:solidFill>
                          <a:latin typeface="Arial" pitchFamily="34" charset="0"/>
                          <a:ea typeface="Tahoma" pitchFamily="34" charset="0"/>
                          <a:cs typeface="Arial" pitchFamily="34" charset="0"/>
                        </a:rPr>
                        <a:t>No</a:t>
                      </a:r>
                      <a:r>
                        <a:rPr lang="en-US" sz="1400" b="1" i="0" u="none" strike="noStrike" baseline="0" dirty="0">
                          <a:solidFill>
                            <a:srgbClr val="222222"/>
                          </a:solidFill>
                          <a:latin typeface="Arial" pitchFamily="34" charset="0"/>
                          <a:ea typeface="Tahoma" pitchFamily="34" charset="0"/>
                          <a:cs typeface="Arial" pitchFamily="34" charset="0"/>
                        </a:rPr>
                        <a:t> time limit</a:t>
                      </a:r>
                      <a:endParaRPr lang="hi-IN" sz="1400" b="1" i="0" u="none" strike="noStrike" dirty="0">
                        <a:solidFill>
                          <a:srgbClr val="222222"/>
                        </a:solidFill>
                        <a:latin typeface="Arial" pitchFamily="34" charset="0"/>
                        <a:ea typeface="Tahoma"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gridSpan="2">
                  <a:txBody>
                    <a:bodyPr/>
                    <a:lstStyle/>
                    <a:p>
                      <a:pPr algn="ctr" fontAlgn="ctr"/>
                      <a:r>
                        <a:rPr lang="en-US" sz="1400" b="1" i="0" u="none" strike="noStrike" dirty="0">
                          <a:solidFill>
                            <a:srgbClr val="222222"/>
                          </a:solidFill>
                          <a:latin typeface="Arial" pitchFamily="34" charset="0"/>
                          <a:ea typeface="Tahoma" pitchFamily="34" charset="0"/>
                          <a:cs typeface="Arial" pitchFamily="34" charset="0"/>
                        </a:rPr>
                        <a:t>Minimum 7 hours, chances of explosion in fast</a:t>
                      </a:r>
                      <a:r>
                        <a:rPr lang="en-US" sz="1400" b="1" i="0" u="none" strike="noStrike" baseline="0" dirty="0">
                          <a:solidFill>
                            <a:srgbClr val="222222"/>
                          </a:solidFill>
                          <a:latin typeface="Arial" pitchFamily="34" charset="0"/>
                          <a:ea typeface="Tahoma" pitchFamily="34" charset="0"/>
                          <a:cs typeface="Arial" pitchFamily="34" charset="0"/>
                        </a:rPr>
                        <a:t> using.</a:t>
                      </a:r>
                      <a:endParaRPr lang="hi-IN" sz="1400" b="1" i="0" u="none" strike="noStrike" dirty="0">
                        <a:solidFill>
                          <a:srgbClr val="222222"/>
                        </a:solidFill>
                        <a:latin typeface="Arial" pitchFamily="34" charset="0"/>
                        <a:ea typeface="Tahoma"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hMerge="1">
                  <a:txBody>
                    <a:bodyPr/>
                    <a:lstStyle/>
                    <a:p>
                      <a:pPr algn="ctr" fontAlgn="ctr"/>
                      <a:endParaRPr lang="hi-IN" sz="1400" b="1" i="0" u="none" strike="noStrike" dirty="0">
                        <a:solidFill>
                          <a:srgbClr val="222222"/>
                        </a:solidFill>
                        <a:latin typeface="Arial" pitchFamily="34" charset="0"/>
                        <a:ea typeface="Tahoma"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01"/>
                  </a:ext>
                </a:extLst>
              </a:tr>
              <a:tr h="246215">
                <a:tc>
                  <a:txBody>
                    <a:bodyPr/>
                    <a:lstStyle/>
                    <a:p>
                      <a:pPr algn="ctr" fontAlgn="ctr"/>
                      <a:r>
                        <a:rPr lang="en-US" sz="1400" b="1" i="0" u="none" strike="noStrike" kern="1200" dirty="0">
                          <a:solidFill>
                            <a:srgbClr val="002060"/>
                          </a:solidFill>
                          <a:latin typeface="Arial" pitchFamily="34" charset="0"/>
                          <a:ea typeface="Tahoma" pitchFamily="34" charset="0"/>
                          <a:cs typeface="Arial" pitchFamily="34" charset="0"/>
                        </a:rPr>
                        <a:t>12</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kern="1200" dirty="0">
                          <a:solidFill>
                            <a:srgbClr val="002060"/>
                          </a:solidFill>
                          <a:latin typeface="Arial" pitchFamily="34" charset="0"/>
                          <a:ea typeface="Tahoma" pitchFamily="34" charset="0"/>
                          <a:cs typeface="Arial" pitchFamily="34" charset="0"/>
                        </a:rPr>
                        <a:t>Weight of empty Cylinder (in Kg)</a:t>
                      </a:r>
                      <a:endParaRPr lang="hi-IN" sz="1400" b="1" i="0" u="none" strike="noStrike" kern="1200" dirty="0">
                        <a:solidFill>
                          <a:srgbClr val="002060"/>
                        </a:solidFill>
                        <a:latin typeface="Arial" pitchFamily="34" charset="0"/>
                        <a:ea typeface="Tahoma" pitchFamily="34" charset="0"/>
                        <a:cs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400" b="1" i="0" u="none" strike="noStrike" dirty="0">
                          <a:solidFill>
                            <a:srgbClr val="222222"/>
                          </a:solidFill>
                          <a:latin typeface="Arial" pitchFamily="34" charset="0"/>
                          <a:ea typeface="Tahoma" pitchFamily="34" charset="0"/>
                          <a:cs typeface="Arial" pitchFamily="34" charset="0"/>
                        </a:rPr>
                        <a:t>19-21</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gridSpan="2">
                  <a:txBody>
                    <a:bodyPr/>
                    <a:lstStyle/>
                    <a:p>
                      <a:pPr algn="ctr" fontAlgn="ctr"/>
                      <a:r>
                        <a:rPr lang="en-US" sz="1400" b="1" i="0" u="none" strike="noStrike">
                          <a:solidFill>
                            <a:srgbClr val="222222"/>
                          </a:solidFill>
                          <a:latin typeface="Arial" pitchFamily="34" charset="0"/>
                          <a:ea typeface="Tahoma" pitchFamily="34" charset="0"/>
                          <a:cs typeface="Arial" pitchFamily="34" charset="0"/>
                        </a:rPr>
                        <a:t>55-57</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hMerge="1">
                  <a:txBody>
                    <a:bodyPr/>
                    <a:lstStyle/>
                    <a:p>
                      <a:pPr algn="ctr" fontAlgn="ctr"/>
                      <a:endParaRPr lang="en-US" sz="1400" b="1" i="0" u="none" strike="noStrike" dirty="0">
                        <a:solidFill>
                          <a:srgbClr val="222222"/>
                        </a:solidFill>
                        <a:latin typeface="Arial" pitchFamily="34" charset="0"/>
                        <a:ea typeface="Tahoma" pitchFamily="34" charset="0"/>
                        <a:cs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02"/>
                  </a:ext>
                </a:extLst>
              </a:tr>
              <a:tr h="246215">
                <a:tc>
                  <a:txBody>
                    <a:bodyPr/>
                    <a:lstStyle/>
                    <a:p>
                      <a:pPr algn="ctr" fontAlgn="ctr"/>
                      <a:r>
                        <a:rPr lang="en-US" sz="1400" b="1" i="0" u="none" strike="noStrike" kern="1200">
                          <a:solidFill>
                            <a:srgbClr val="002060"/>
                          </a:solidFill>
                          <a:latin typeface="Arial" pitchFamily="34" charset="0"/>
                          <a:ea typeface="Tahoma" pitchFamily="34" charset="0"/>
                          <a:cs typeface="Arial" pitchFamily="34" charset="0"/>
                        </a:rPr>
                        <a:t>13</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kern="1200" dirty="0">
                          <a:solidFill>
                            <a:srgbClr val="002060"/>
                          </a:solidFill>
                          <a:latin typeface="Arial" pitchFamily="34" charset="0"/>
                          <a:ea typeface="Tahoma" pitchFamily="34" charset="0"/>
                          <a:cs typeface="Arial" pitchFamily="34" charset="0"/>
                        </a:rPr>
                        <a:t>Flammable components</a:t>
                      </a:r>
                      <a:endParaRPr lang="hi-IN" sz="1400" b="1" i="0" u="none" strike="noStrike" kern="1200" dirty="0">
                        <a:solidFill>
                          <a:srgbClr val="002060"/>
                        </a:solidFill>
                        <a:latin typeface="Arial" pitchFamily="34" charset="0"/>
                        <a:ea typeface="Tahoma" pitchFamily="34" charset="0"/>
                        <a:cs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latin typeface="Arial" pitchFamily="34" charset="0"/>
                          <a:ea typeface="Tahoma" pitchFamily="34" charset="0"/>
                          <a:cs typeface="Arial" pitchFamily="34" charset="0"/>
                        </a:rPr>
                        <a:t>1.8-9.5%</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gridSpan="2">
                  <a:txBody>
                    <a:bodyPr/>
                    <a:lstStyle/>
                    <a:p>
                      <a:pPr algn="ctr" fontAlgn="ctr"/>
                      <a:r>
                        <a:rPr lang="en-US" sz="1400" b="1" i="0" u="none" strike="noStrike" dirty="0">
                          <a:solidFill>
                            <a:srgbClr val="000000"/>
                          </a:solidFill>
                          <a:latin typeface="Arial" pitchFamily="34" charset="0"/>
                          <a:ea typeface="Tahoma" pitchFamily="34" charset="0"/>
                          <a:cs typeface="Arial" pitchFamily="34" charset="0"/>
                        </a:rPr>
                        <a:t>2.5-82%</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hMerge="1">
                  <a:txBody>
                    <a:bodyPr/>
                    <a:lstStyle/>
                    <a:p>
                      <a:pPr algn="ctr" fontAlgn="ctr"/>
                      <a:endParaRPr lang="en-US" sz="1400" b="1" i="0" u="none" strike="noStrike" dirty="0">
                        <a:solidFill>
                          <a:srgbClr val="000000"/>
                        </a:solidFill>
                        <a:latin typeface="Arial" pitchFamily="34" charset="0"/>
                        <a:ea typeface="Tahoma" pitchFamily="34" charset="0"/>
                        <a:cs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extLst>
                  <a:ext uri="{0D108BD9-81ED-4DB2-BD59-A6C34878D82A}">
                    <a16:rowId xmlns:a16="http://schemas.microsoft.com/office/drawing/2014/main" val="10003"/>
                  </a:ext>
                </a:extLst>
              </a:tr>
              <a:tr h="246215">
                <a:tc>
                  <a:txBody>
                    <a:bodyPr/>
                    <a:lstStyle/>
                    <a:p>
                      <a:pPr algn="ctr" fontAlgn="ctr"/>
                      <a:r>
                        <a:rPr lang="en-US" sz="1400" b="1" i="0" u="none" strike="noStrike" kern="1200">
                          <a:solidFill>
                            <a:srgbClr val="002060"/>
                          </a:solidFill>
                          <a:latin typeface="Arial" pitchFamily="34" charset="0"/>
                          <a:ea typeface="Tahoma" pitchFamily="34" charset="0"/>
                          <a:cs typeface="Arial" pitchFamily="34" charset="0"/>
                        </a:rPr>
                        <a:t>14</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kern="1200" dirty="0">
                          <a:solidFill>
                            <a:srgbClr val="002060"/>
                          </a:solidFill>
                          <a:latin typeface="Arial" pitchFamily="34" charset="0"/>
                          <a:ea typeface="Tahoma" pitchFamily="34" charset="0"/>
                          <a:cs typeface="Arial" pitchFamily="34" charset="0"/>
                        </a:rPr>
                        <a:t>Total Calorie </a:t>
                      </a:r>
                      <a:r>
                        <a:rPr lang="hi-IN" sz="1400" b="1" i="0" u="none" strike="noStrike" kern="1200" dirty="0">
                          <a:solidFill>
                            <a:srgbClr val="002060"/>
                          </a:solidFill>
                          <a:latin typeface="Arial" pitchFamily="34" charset="0"/>
                          <a:ea typeface="Tahoma" pitchFamily="34" charset="0"/>
                          <a:cs typeface="Arial" pitchFamily="34" charset="0"/>
                        </a:rPr>
                        <a:t>(</a:t>
                      </a:r>
                      <a:r>
                        <a:rPr lang="en-US" sz="1400" b="1" i="0" u="none" strike="noStrike" kern="1200" dirty="0">
                          <a:solidFill>
                            <a:srgbClr val="002060"/>
                          </a:solidFill>
                          <a:latin typeface="Arial" pitchFamily="34" charset="0"/>
                          <a:ea typeface="Tahoma" pitchFamily="34" charset="0"/>
                          <a:cs typeface="Arial" pitchFamily="34" charset="0"/>
                        </a:rPr>
                        <a:t>MJ / CUM)</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latin typeface="Arial" pitchFamily="34" charset="0"/>
                          <a:ea typeface="Tahoma" pitchFamily="34" charset="0"/>
                          <a:cs typeface="Arial" pitchFamily="34" charset="0"/>
                        </a:rPr>
                        <a:t>117</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gridSpan="2">
                  <a:txBody>
                    <a:bodyPr/>
                    <a:lstStyle/>
                    <a:p>
                      <a:pPr algn="ctr" fontAlgn="ctr"/>
                      <a:r>
                        <a:rPr lang="en-US" sz="1400" b="1" i="0" u="none" strike="noStrike">
                          <a:solidFill>
                            <a:srgbClr val="000000"/>
                          </a:solidFill>
                          <a:latin typeface="Arial" pitchFamily="34" charset="0"/>
                          <a:ea typeface="Tahoma" pitchFamily="34" charset="0"/>
                          <a:cs typeface="Arial" pitchFamily="34" charset="0"/>
                        </a:rPr>
                        <a:t>59</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hMerge="1">
                  <a:txBody>
                    <a:bodyPr/>
                    <a:lstStyle/>
                    <a:p>
                      <a:pPr algn="ctr" fontAlgn="ctr"/>
                      <a:endParaRPr lang="en-US" sz="1400" b="1" i="0" u="none" strike="noStrike">
                        <a:solidFill>
                          <a:srgbClr val="000000"/>
                        </a:solidFill>
                        <a:latin typeface="Arial" pitchFamily="34" charset="0"/>
                        <a:ea typeface="Tahoma" pitchFamily="34" charset="0"/>
                        <a:cs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extLst>
                  <a:ext uri="{0D108BD9-81ED-4DB2-BD59-A6C34878D82A}">
                    <a16:rowId xmlns:a16="http://schemas.microsoft.com/office/drawing/2014/main" val="10004"/>
                  </a:ext>
                </a:extLst>
              </a:tr>
              <a:tr h="246215">
                <a:tc>
                  <a:txBody>
                    <a:bodyPr/>
                    <a:lstStyle/>
                    <a:p>
                      <a:pPr algn="ctr" fontAlgn="ctr"/>
                      <a:r>
                        <a:rPr lang="en-US" sz="1400" b="1" i="0" u="none" strike="noStrike" kern="1200">
                          <a:solidFill>
                            <a:srgbClr val="002060"/>
                          </a:solidFill>
                          <a:latin typeface="Arial" pitchFamily="34" charset="0"/>
                          <a:ea typeface="Tahoma" pitchFamily="34" charset="0"/>
                          <a:cs typeface="Arial" pitchFamily="34" charset="0"/>
                        </a:rPr>
                        <a:t>15</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kern="1200" dirty="0">
                          <a:solidFill>
                            <a:srgbClr val="002060"/>
                          </a:solidFill>
                          <a:latin typeface="Arial" pitchFamily="34" charset="0"/>
                          <a:ea typeface="Tahoma" pitchFamily="34" charset="0"/>
                          <a:cs typeface="Arial" pitchFamily="34" charset="0"/>
                        </a:rPr>
                        <a:t>Flame Temperature in  0C   </a:t>
                      </a:r>
                      <a:endParaRPr lang="hi-IN" sz="1400" b="1" i="0" u="none" strike="noStrike" kern="1200" dirty="0">
                        <a:solidFill>
                          <a:srgbClr val="002060"/>
                        </a:solidFill>
                        <a:latin typeface="Arial" pitchFamily="34" charset="0"/>
                        <a:ea typeface="Tahoma" pitchFamily="34" charset="0"/>
                        <a:cs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a:txBody>
                    <a:bodyPr/>
                    <a:lstStyle/>
                    <a:p>
                      <a:pPr algn="ctr" fontAlgn="ctr"/>
                      <a:r>
                        <a:rPr lang="en-US" sz="1400" b="1" i="0" u="none" strike="noStrike" dirty="0">
                          <a:solidFill>
                            <a:srgbClr val="000000"/>
                          </a:solidFill>
                          <a:latin typeface="Arial" pitchFamily="34" charset="0"/>
                          <a:ea typeface="Tahoma" pitchFamily="34" charset="0"/>
                          <a:cs typeface="Arial" pitchFamily="34" charset="0"/>
                        </a:rPr>
                        <a:t>3100</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gridSpan="2">
                  <a:txBody>
                    <a:bodyPr/>
                    <a:lstStyle/>
                    <a:p>
                      <a:pPr algn="ctr" fontAlgn="ctr"/>
                      <a:r>
                        <a:rPr lang="en-US" sz="1400" b="1" i="0" u="none" strike="noStrike" dirty="0">
                          <a:solidFill>
                            <a:srgbClr val="000000"/>
                          </a:solidFill>
                          <a:latin typeface="Arial" pitchFamily="34" charset="0"/>
                          <a:ea typeface="Tahoma" pitchFamily="34" charset="0"/>
                          <a:cs typeface="Arial" pitchFamily="34" charset="0"/>
                        </a:rPr>
                        <a:t>3100-3200</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hMerge="1">
                  <a:txBody>
                    <a:bodyPr/>
                    <a:lstStyle/>
                    <a:p>
                      <a:pPr algn="ctr" fontAlgn="ctr"/>
                      <a:endParaRPr lang="en-US" sz="1400" b="1" i="0" u="none" strike="noStrike" dirty="0">
                        <a:solidFill>
                          <a:srgbClr val="000000"/>
                        </a:solidFill>
                        <a:latin typeface="Arial" pitchFamily="34" charset="0"/>
                        <a:ea typeface="Tahoma" pitchFamily="34" charset="0"/>
                        <a:cs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extLst>
                  <a:ext uri="{0D108BD9-81ED-4DB2-BD59-A6C34878D82A}">
                    <a16:rowId xmlns:a16="http://schemas.microsoft.com/office/drawing/2014/main" val="10005"/>
                  </a:ext>
                </a:extLst>
              </a:tr>
              <a:tr h="492432">
                <a:tc>
                  <a:txBody>
                    <a:bodyPr/>
                    <a:lstStyle/>
                    <a:p>
                      <a:pPr algn="ctr" fontAlgn="ctr"/>
                      <a:r>
                        <a:rPr lang="en-US" sz="1400" b="1" i="0" u="none" strike="noStrike" kern="1200" dirty="0">
                          <a:solidFill>
                            <a:srgbClr val="002060"/>
                          </a:solidFill>
                          <a:latin typeface="Arial" pitchFamily="34" charset="0"/>
                          <a:ea typeface="Tahoma" pitchFamily="34" charset="0"/>
                          <a:cs typeface="Arial" pitchFamily="34" charset="0"/>
                        </a:rPr>
                        <a:t>16</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kern="1200" dirty="0" err="1">
                          <a:solidFill>
                            <a:srgbClr val="002060"/>
                          </a:solidFill>
                          <a:latin typeface="Arial" pitchFamily="34" charset="0"/>
                          <a:ea typeface="Tahoma" pitchFamily="34" charset="0"/>
                          <a:cs typeface="Arial" pitchFamily="34" charset="0"/>
                        </a:rPr>
                        <a:t>Nanocut</a:t>
                      </a:r>
                      <a:r>
                        <a:rPr lang="en-US" sz="1400" b="1" i="0" u="none" strike="noStrike" kern="1200" dirty="0">
                          <a:solidFill>
                            <a:srgbClr val="002060"/>
                          </a:solidFill>
                          <a:latin typeface="Arial" pitchFamily="34" charset="0"/>
                          <a:ea typeface="Tahoma" pitchFamily="34" charset="0"/>
                          <a:cs typeface="Arial" pitchFamily="34" charset="0"/>
                        </a:rPr>
                        <a:t> LPG and Acetylene Consumption in Each Work</a:t>
                      </a:r>
                      <a:endParaRPr lang="hi-IN" sz="1400" b="1" i="0" u="none" strike="noStrike" kern="1200" dirty="0">
                        <a:solidFill>
                          <a:srgbClr val="002060"/>
                        </a:solidFill>
                        <a:latin typeface="Arial" pitchFamily="34" charset="0"/>
                        <a:ea typeface="Tahoma" pitchFamily="34" charset="0"/>
                        <a:cs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gridSpan="3">
                  <a:txBody>
                    <a:bodyPr/>
                    <a:lstStyle/>
                    <a:p>
                      <a:pPr algn="ctr" fontAlgn="ctr"/>
                      <a:r>
                        <a:rPr lang="en-US" sz="1400" b="1" i="0" u="none" strike="noStrike" dirty="0">
                          <a:solidFill>
                            <a:srgbClr val="000000"/>
                          </a:solidFill>
                          <a:latin typeface="Arial" pitchFamily="34" charset="0"/>
                          <a:ea typeface="Tahoma" pitchFamily="34" charset="0"/>
                          <a:cs typeface="Arial" pitchFamily="34" charset="0"/>
                        </a:rPr>
                        <a:t>Approx same for both products</a:t>
                      </a:r>
                      <a:endParaRPr lang="hi-IN" sz="1400" b="1" i="0" u="none" strike="noStrike" dirty="0">
                        <a:solidFill>
                          <a:srgbClr val="000000"/>
                        </a:solidFill>
                        <a:latin typeface="Arial" pitchFamily="34" charset="0"/>
                        <a:ea typeface="Tahoma"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534388">
                <a:tc>
                  <a:txBody>
                    <a:bodyPr/>
                    <a:lstStyle/>
                    <a:p>
                      <a:pPr algn="ctr" fontAlgn="ctr"/>
                      <a:r>
                        <a:rPr lang="en-US" sz="1400" b="1" i="0" u="none" strike="noStrike" kern="1200">
                          <a:solidFill>
                            <a:srgbClr val="002060"/>
                          </a:solidFill>
                          <a:latin typeface="Arial" pitchFamily="34" charset="0"/>
                          <a:ea typeface="Tahoma" pitchFamily="34" charset="0"/>
                          <a:cs typeface="Arial" pitchFamily="34" charset="0"/>
                        </a:rPr>
                        <a:t>17</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kern="1200" dirty="0">
                          <a:solidFill>
                            <a:srgbClr val="002060"/>
                          </a:solidFill>
                          <a:latin typeface="Arial" pitchFamily="34" charset="0"/>
                          <a:ea typeface="Tahoma" pitchFamily="34" charset="0"/>
                          <a:cs typeface="Arial" pitchFamily="34" charset="0"/>
                        </a:rPr>
                        <a:t>Oxygen Consumption for </a:t>
                      </a:r>
                      <a:r>
                        <a:rPr lang="en-US" sz="1400" b="1" i="0" u="none" strike="noStrike" kern="1200" dirty="0" err="1">
                          <a:solidFill>
                            <a:srgbClr val="002060"/>
                          </a:solidFill>
                          <a:latin typeface="Arial" pitchFamily="34" charset="0"/>
                          <a:ea typeface="Tahoma" pitchFamily="34" charset="0"/>
                          <a:cs typeface="Arial" pitchFamily="34" charset="0"/>
                        </a:rPr>
                        <a:t>Nanocut</a:t>
                      </a:r>
                      <a:r>
                        <a:rPr lang="en-US" sz="1400" b="1" i="0" u="none" strike="noStrike" kern="1200" dirty="0">
                          <a:solidFill>
                            <a:srgbClr val="002060"/>
                          </a:solidFill>
                          <a:latin typeface="Arial" pitchFamily="34" charset="0"/>
                          <a:ea typeface="Tahoma" pitchFamily="34" charset="0"/>
                          <a:cs typeface="Arial" pitchFamily="34" charset="0"/>
                        </a:rPr>
                        <a:t> LPG and Acetylene</a:t>
                      </a:r>
                      <a:endParaRPr lang="hi-IN" sz="1400" b="1" i="0" u="none" strike="noStrike" kern="1200" dirty="0">
                        <a:solidFill>
                          <a:srgbClr val="002060"/>
                        </a:solidFill>
                        <a:latin typeface="Arial" pitchFamily="34" charset="0"/>
                        <a:ea typeface="Tahoma" pitchFamily="34" charset="0"/>
                        <a:cs typeface="Arial"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gridSpan="3">
                  <a:txBody>
                    <a:bodyPr/>
                    <a:lstStyle/>
                    <a:p>
                      <a:pPr algn="ctr" fontAlgn="ctr"/>
                      <a:r>
                        <a:rPr lang="en-US" sz="1400" b="1" i="0" u="none" strike="noStrike" dirty="0">
                          <a:solidFill>
                            <a:srgbClr val="000000"/>
                          </a:solidFill>
                          <a:latin typeface="Arial" pitchFamily="34" charset="0"/>
                          <a:ea typeface="Tahoma" pitchFamily="34" charset="0"/>
                          <a:cs typeface="Arial" pitchFamily="34" charset="0"/>
                        </a:rPr>
                        <a:t>Approx same for both products</a:t>
                      </a:r>
                      <a:endParaRPr lang="hi-IN" sz="1400" b="1" i="0" u="none" strike="noStrike" dirty="0">
                        <a:solidFill>
                          <a:srgbClr val="000000"/>
                        </a:solidFill>
                        <a:latin typeface="Arial" pitchFamily="34" charset="0"/>
                        <a:ea typeface="Tahoma"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337323">
                <a:tc>
                  <a:txBody>
                    <a:bodyPr/>
                    <a:lstStyle/>
                    <a:p>
                      <a:pPr algn="ctr" fontAlgn="ctr"/>
                      <a:r>
                        <a:rPr lang="en-US" sz="1400" b="1" i="0" u="none" strike="noStrike">
                          <a:solidFill>
                            <a:srgbClr val="002060"/>
                          </a:solidFill>
                          <a:latin typeface="Tahoma" pitchFamily="34" charset="0"/>
                          <a:ea typeface="Tahoma" pitchFamily="34" charset="0"/>
                          <a:cs typeface="Tahoma" pitchFamily="34" charset="0"/>
                        </a:rPr>
                        <a:t>18</a:t>
                      </a: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a:txBody>
                    <a:bodyPr/>
                    <a:lstStyle/>
                    <a:p>
                      <a:pPr lvl="0" algn="l" fontAlgn="ctr"/>
                      <a:r>
                        <a:rPr lang="en-US" sz="1400" b="1" i="0" u="none" strike="noStrike" dirty="0">
                          <a:solidFill>
                            <a:srgbClr val="002060"/>
                          </a:solidFill>
                          <a:latin typeface="Tahoma" pitchFamily="34" charset="0"/>
                          <a:ea typeface="Tahoma" pitchFamily="34" charset="0"/>
                          <a:cs typeface="Tahoma" pitchFamily="34" charset="0"/>
                        </a:rPr>
                        <a:t>Chemical composition</a:t>
                      </a:r>
                      <a:endParaRPr lang="hi-IN" sz="1400" b="1" i="0" u="none" strike="noStrike" dirty="0">
                        <a:solidFill>
                          <a:srgbClr val="002060"/>
                        </a:solidFill>
                        <a:latin typeface="Tahoma" pitchFamily="34" charset="0"/>
                        <a:ea typeface="Tahoma" pitchFamily="34" charset="0"/>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gridSpan="2">
                  <a:txBody>
                    <a:bodyPr/>
                    <a:lstStyle/>
                    <a:p>
                      <a:pPr algn="ctr" fontAlgn="b"/>
                      <a:r>
                        <a:rPr lang="en-US" sz="1400" b="1" i="0" u="none" strike="noStrike">
                          <a:solidFill>
                            <a:srgbClr val="000000"/>
                          </a:solidFill>
                          <a:latin typeface="Arial" pitchFamily="34" charset="0"/>
                          <a:ea typeface="Tahoma" pitchFamily="34" charset="0"/>
                          <a:cs typeface="Arial" pitchFamily="34" charset="0"/>
                        </a:rPr>
                        <a:t>Propane+Butane+Additive</a:t>
                      </a:r>
                    </a:p>
                  </a:txBody>
                  <a:tcPr marL="9525" marR="9525" marT="9525"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hMerge="1">
                  <a:txBody>
                    <a:bodyPr/>
                    <a:lstStyle/>
                    <a:p>
                      <a:endParaRPr lang="en-US"/>
                    </a:p>
                  </a:txBody>
                  <a:tcPr/>
                </a:tc>
                <a:tc>
                  <a:txBody>
                    <a:bodyPr/>
                    <a:lstStyle/>
                    <a:p>
                      <a:pPr algn="ctr" fontAlgn="b"/>
                      <a:r>
                        <a:rPr lang="en-US" sz="1400" b="1" i="0" u="none" strike="noStrike" dirty="0" err="1">
                          <a:solidFill>
                            <a:srgbClr val="000000"/>
                          </a:solidFill>
                          <a:latin typeface="Arial" pitchFamily="34" charset="0"/>
                          <a:ea typeface="Tahoma" pitchFamily="34" charset="0"/>
                          <a:cs typeface="Arial" pitchFamily="34" charset="0"/>
                        </a:rPr>
                        <a:t>Ethyne</a:t>
                      </a:r>
                      <a:endParaRPr lang="en-US" sz="1400" b="1" i="0" u="none" strike="noStrike" dirty="0">
                        <a:solidFill>
                          <a:srgbClr val="000000"/>
                        </a:solidFill>
                        <a:latin typeface="Arial" pitchFamily="34" charset="0"/>
                        <a:ea typeface="Tahoma" pitchFamily="34" charset="0"/>
                        <a:cs typeface="Arial" pitchFamily="34" charset="0"/>
                      </a:endParaRPr>
                    </a:p>
                  </a:txBody>
                  <a:tcPr marL="9525" marR="9525" marT="9525"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extLst>
                  <a:ext uri="{0D108BD9-81ED-4DB2-BD59-A6C34878D82A}">
                    <a16:rowId xmlns:a16="http://schemas.microsoft.com/office/drawing/2014/main" val="10008"/>
                  </a:ext>
                </a:extLst>
              </a:tr>
              <a:tr h="2087404">
                <a:tc gridSpan="2">
                  <a:txBody>
                    <a:bodyPr/>
                    <a:lstStyle/>
                    <a:p>
                      <a:pPr algn="l" fontAlgn="ctr"/>
                      <a:endParaRPr lang="en-US" sz="1400" b="1" i="0" u="none" strike="noStrike" dirty="0">
                        <a:solidFill>
                          <a:srgbClr val="FF0000"/>
                        </a:solidFill>
                        <a:latin typeface="Calibri"/>
                      </a:endParaRPr>
                    </a:p>
                    <a:p>
                      <a:pPr algn="l" fontAlgn="ctr"/>
                      <a:r>
                        <a:rPr lang="en-US" sz="1600" dirty="0">
                          <a:latin typeface="Arial" pitchFamily="34" charset="0"/>
                          <a:cs typeface="Arial" pitchFamily="34" charset="0"/>
                        </a:rPr>
                        <a:t>Changes in equipment for the use of </a:t>
                      </a:r>
                      <a:r>
                        <a:rPr lang="en-US" sz="1600" dirty="0" err="1">
                          <a:latin typeface="Arial" pitchFamily="34" charset="0"/>
                          <a:cs typeface="Arial" pitchFamily="34" charset="0"/>
                        </a:rPr>
                        <a:t>Nanocut</a:t>
                      </a:r>
                      <a:r>
                        <a:rPr lang="en-US" sz="1600" b="1" i="0" u="none" strike="noStrike" dirty="0">
                          <a:solidFill>
                            <a:srgbClr val="000000"/>
                          </a:solidFill>
                          <a:latin typeface="Calibri"/>
                        </a:rPr>
                        <a:t> </a:t>
                      </a:r>
                    </a:p>
                  </a:txBody>
                  <a:tcPr marL="0" marR="0" marT="0" marB="0">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hMerge="1">
                  <a:txBody>
                    <a:bodyPr/>
                    <a:lstStyle/>
                    <a:p>
                      <a:pPr algn="l" fontAlgn="ctr"/>
                      <a:endParaRPr lang="en-US" sz="11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2000" dirty="0"/>
                        <a:t>Only cutting nozzle and cylinder valve-adapter will have to be replaced which is used in Acetylene, at a nominal cost. No other new equipment required.</a:t>
                      </a:r>
                      <a:endParaRPr lang="hi-IN" sz="2000" b="0" i="0" u="none" strike="noStrike" dirty="0">
                        <a:solidFill>
                          <a:srgbClr val="222222"/>
                        </a:solidFill>
                        <a:latin typeface="Inherit"/>
                      </a:endParaRPr>
                    </a:p>
                  </a:txBody>
                  <a:tcPr marL="0" marR="0" marT="0" marB="0" anchor="ctr">
                    <a:lnL w="12700" cap="flat" cmpd="sng" algn="ctr">
                      <a:solidFill>
                        <a:schemeClr val="bg1">
                          <a:lumMod val="65000"/>
                        </a:schemeClr>
                      </a:solidFill>
                      <a:prstDash val="sysDash"/>
                      <a:round/>
                      <a:headEnd type="none" w="med" len="med"/>
                      <a:tailEnd type="none" w="med" len="med"/>
                    </a:lnL>
                    <a:lnR w="12700" cap="flat" cmpd="sng" algn="ctr">
                      <a:solidFill>
                        <a:schemeClr val="bg1">
                          <a:lumMod val="65000"/>
                        </a:schemeClr>
                      </a:solid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bl>
          </a:graphicData>
        </a:graphic>
      </p:graphicFrame>
      <p:graphicFrame>
        <p:nvGraphicFramePr>
          <p:cNvPr id="9" name="Table 8"/>
          <p:cNvGraphicFramePr>
            <a:graphicFrameLocks noGrp="1"/>
          </p:cNvGraphicFramePr>
          <p:nvPr/>
        </p:nvGraphicFramePr>
        <p:xfrm>
          <a:off x="609600" y="4800600"/>
          <a:ext cx="685800" cy="381000"/>
        </p:xfrm>
        <a:graphic>
          <a:graphicData uri="http://schemas.openxmlformats.org/drawingml/2006/table">
            <a:tbl>
              <a:tblPr/>
              <a:tblGrid>
                <a:gridCol w="685800">
                  <a:extLst>
                    <a:ext uri="{9D8B030D-6E8A-4147-A177-3AD203B41FA5}">
                      <a16:colId xmlns:a16="http://schemas.microsoft.com/office/drawing/2014/main" val="20000"/>
                    </a:ext>
                  </a:extLst>
                </a:gridCol>
              </a:tblGrid>
              <a:tr h="381000">
                <a:tc>
                  <a:txBody>
                    <a:bodyPr/>
                    <a:lstStyle/>
                    <a:p>
                      <a:endParaRPr lang="en-US" dirty="0"/>
                    </a:p>
                  </a:txBody>
                  <a:tcPr>
                    <a:lnL w="12700" cmpd="sng">
                      <a:solidFill>
                        <a:srgbClr val="FF0000"/>
                      </a:solidFill>
                      <a:prstDash val="solid"/>
                    </a:lnL>
                    <a:lnR w="12700" cmpd="sng">
                      <a:solidFill>
                        <a:srgbClr val="FF0000"/>
                      </a:solidFill>
                      <a:prstDash val="solid"/>
                    </a:lnR>
                    <a:lnT w="12700" cmpd="sng">
                      <a:solidFill>
                        <a:srgbClr val="FF0000"/>
                      </a:solidFill>
                      <a:prstDash val="solid"/>
                    </a:lnT>
                    <a:lnB w="12700" cmpd="sng">
                      <a:solidFill>
                        <a:srgbClr val="FF0000"/>
                      </a:solidFill>
                      <a:prstDash val="solid"/>
                    </a:lnB>
                  </a:tcPr>
                </a:tc>
                <a:extLst>
                  <a:ext uri="{0D108BD9-81ED-4DB2-BD59-A6C34878D82A}">
                    <a16:rowId xmlns:a16="http://schemas.microsoft.com/office/drawing/2014/main" val="10000"/>
                  </a:ext>
                </a:extLst>
              </a:tr>
            </a:tbl>
          </a:graphicData>
        </a:graphic>
      </p:graphicFrame>
      <p:graphicFrame>
        <p:nvGraphicFramePr>
          <p:cNvPr id="10" name="Table 9"/>
          <p:cNvGraphicFramePr>
            <a:graphicFrameLocks noGrp="1"/>
          </p:cNvGraphicFramePr>
          <p:nvPr/>
        </p:nvGraphicFramePr>
        <p:xfrm>
          <a:off x="762000" y="5638800"/>
          <a:ext cx="838200" cy="457200"/>
        </p:xfrm>
        <a:graphic>
          <a:graphicData uri="http://schemas.openxmlformats.org/drawingml/2006/table">
            <a:tbl>
              <a:tblPr/>
              <a:tblGrid>
                <a:gridCol w="838200">
                  <a:extLst>
                    <a:ext uri="{9D8B030D-6E8A-4147-A177-3AD203B41FA5}">
                      <a16:colId xmlns:a16="http://schemas.microsoft.com/office/drawing/2014/main" val="20000"/>
                    </a:ext>
                  </a:extLst>
                </a:gridCol>
              </a:tblGrid>
              <a:tr h="457200">
                <a:tc>
                  <a:txBody>
                    <a:bodyPr/>
                    <a:lstStyle/>
                    <a:p>
                      <a:endParaRPr lang="en-US" dirty="0"/>
                    </a:p>
                  </a:txBody>
                  <a:tcPr>
                    <a:lnL w="12700" cmpd="sng">
                      <a:solidFill>
                        <a:srgbClr val="FF0000"/>
                      </a:solidFill>
                      <a:prstDash val="solid"/>
                    </a:lnL>
                    <a:lnR w="12700" cmpd="sng">
                      <a:solidFill>
                        <a:srgbClr val="FF0000"/>
                      </a:solidFill>
                      <a:prstDash val="solid"/>
                    </a:lnR>
                    <a:lnT w="12700" cmpd="sng">
                      <a:solidFill>
                        <a:srgbClr val="FF0000"/>
                      </a:solidFill>
                      <a:prstDash val="solid"/>
                    </a:lnT>
                    <a:lnB w="12700" cmpd="sng">
                      <a:solidFill>
                        <a:srgbClr val="FF0000"/>
                      </a:solidFill>
                      <a:prstDash val="solid"/>
                    </a:lnB>
                  </a:tcPr>
                </a:tc>
                <a:extLst>
                  <a:ext uri="{0D108BD9-81ED-4DB2-BD59-A6C34878D82A}">
                    <a16:rowId xmlns:a16="http://schemas.microsoft.com/office/drawing/2014/main" val="10000"/>
                  </a:ext>
                </a:extLst>
              </a:tr>
            </a:tbl>
          </a:graphicData>
        </a:graphic>
      </p:graphicFrame>
      <p:sp>
        <p:nvSpPr>
          <p:cNvPr id="7" name="TextBox 6"/>
          <p:cNvSpPr txBox="1"/>
          <p:nvPr/>
        </p:nvSpPr>
        <p:spPr>
          <a:xfrm>
            <a:off x="228600" y="228600"/>
            <a:ext cx="8458200" cy="461665"/>
          </a:xfrm>
          <a:prstGeom prst="rect">
            <a:avLst/>
          </a:prstGeom>
          <a:noFill/>
        </p:spPr>
        <p:txBody>
          <a:bodyPr wrap="square" rtlCol="0">
            <a:spAutoFit/>
          </a:bodyPr>
          <a:lstStyle/>
          <a:p>
            <a:pPr algn="ctr"/>
            <a:r>
              <a:rPr lang="en-US" sz="2400" b="1" dirty="0">
                <a:effectLst>
                  <a:outerShdw blurRad="38100" dist="38100" dir="2700000" algn="tl">
                    <a:srgbClr val="000000">
                      <a:alpha val="43137"/>
                    </a:srgbClr>
                  </a:outerShdw>
                </a:effectLst>
              </a:rPr>
              <a:t>NANOCUT LPG AND ACETYLENE - COMPARISION</a:t>
            </a:r>
            <a:endParaRPr lang="hi-IN" sz="1000" b="1" i="0" u="none" strike="noStrike" dirty="0">
              <a:solidFill>
                <a:srgbClr val="222222"/>
              </a:solidFill>
              <a:effectLst>
                <a:outerShdw blurRad="38100" dist="38100" dir="2700000" algn="tl">
                  <a:srgbClr val="000000">
                    <a:alpha val="43137"/>
                  </a:srgbClr>
                </a:outerShdw>
              </a:effectLst>
              <a:latin typeface="Inheri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381000" y="2496965"/>
          <a:ext cx="8077201" cy="3954962"/>
        </p:xfrm>
        <a:graphic>
          <a:graphicData uri="http://schemas.openxmlformats.org/drawingml/2006/table">
            <a:tbl>
              <a:tblPr/>
              <a:tblGrid>
                <a:gridCol w="12192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96069">
                  <a:extLst>
                    <a:ext uri="{9D8B030D-6E8A-4147-A177-3AD203B41FA5}">
                      <a16:colId xmlns:a16="http://schemas.microsoft.com/office/drawing/2014/main" val="20004"/>
                    </a:ext>
                  </a:extLst>
                </a:gridCol>
                <a:gridCol w="637532">
                  <a:extLst>
                    <a:ext uri="{9D8B030D-6E8A-4147-A177-3AD203B41FA5}">
                      <a16:colId xmlns:a16="http://schemas.microsoft.com/office/drawing/2014/main" val="20005"/>
                    </a:ext>
                  </a:extLst>
                </a:gridCol>
              </a:tblGrid>
              <a:tr h="436553">
                <a:tc gridSpan="2">
                  <a:txBody>
                    <a:bodyPr/>
                    <a:lstStyle/>
                    <a:p>
                      <a:pPr algn="l" fontAlgn="ctr"/>
                      <a:r>
                        <a:rPr lang="en-US" sz="2000" b="1" i="0" u="none" strike="noStrike" dirty="0">
                          <a:solidFill>
                            <a:srgbClr val="000000"/>
                          </a:solidFill>
                          <a:latin typeface="Calibri"/>
                        </a:rPr>
                        <a:t>Size</a:t>
                      </a:r>
                      <a:r>
                        <a:rPr lang="en-US" sz="2000" b="1" i="0" u="none" strike="noStrike" baseline="0" dirty="0">
                          <a:solidFill>
                            <a:srgbClr val="000000"/>
                          </a:solidFill>
                          <a:latin typeface="Calibri"/>
                        </a:rPr>
                        <a:t> of Cutting Nozzle-</a:t>
                      </a:r>
                      <a:endParaRPr lang="hi-IN" sz="2000" b="1" i="0" u="none" strike="noStrike" dirty="0">
                        <a:solidFill>
                          <a:srgbClr val="000000"/>
                        </a:solidFill>
                        <a:latin typeface="Calibri"/>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600" b="0" i="0" u="none" strike="noStrike" dirty="0">
                        <a:solidFill>
                          <a:srgbClr val="000000"/>
                        </a:solidFill>
                        <a:latin typeface="Calibri"/>
                      </a:endParaRPr>
                    </a:p>
                    <a:p>
                      <a:pPr algn="l" fontAlgn="ctr"/>
                      <a:endParaRPr lang="en-US" sz="1600" b="0" i="0" u="none" strike="noStrike" dirty="0">
                        <a:solidFill>
                          <a:srgbClr val="000000"/>
                        </a:solidFill>
                        <a:latin typeface="Calibri"/>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ctr"/>
                      <a:endParaRPr lang="en-US" sz="1600" b="0" i="0" u="none" strike="noStrike" dirty="0">
                        <a:solidFill>
                          <a:srgbClr val="000000"/>
                        </a:solidFill>
                        <a:latin typeface="Calibri"/>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600" b="0" i="0" u="none" strike="noStrike">
                        <a:solidFill>
                          <a:srgbClr val="000000"/>
                        </a:solidFill>
                        <a:latin typeface="Calibri"/>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7639">
                <a:tc gridSpan="2">
                  <a:txBody>
                    <a:bodyPr/>
                    <a:lstStyle/>
                    <a:p>
                      <a:pPr algn="ctr" fontAlgn="t"/>
                      <a:r>
                        <a:rPr lang="en-US" sz="1400" b="1" i="0" u="none" strike="noStrike" dirty="0">
                          <a:solidFill>
                            <a:srgbClr val="000099"/>
                          </a:solidFill>
                          <a:effectLst>
                            <a:outerShdw blurRad="38100" dist="38100" dir="2700000" algn="tl">
                              <a:srgbClr val="000000">
                                <a:alpha val="43137"/>
                              </a:srgbClr>
                            </a:outerShdw>
                          </a:effectLst>
                          <a:latin typeface="Verdana"/>
                        </a:rPr>
                        <a:t>Thickness</a:t>
                      </a:r>
                      <a:endParaRPr lang="hi-IN" sz="1400" b="1" i="0" u="none" strike="noStrike" dirty="0">
                        <a:solidFill>
                          <a:srgbClr val="000099"/>
                        </a:solidFill>
                        <a:effectLst>
                          <a:outerShdw blurRad="38100" dist="38100" dir="2700000" algn="tl">
                            <a:srgbClr val="000000">
                              <a:alpha val="43137"/>
                            </a:srgbClr>
                          </a:outerShdw>
                        </a:effectLst>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algn="ctr" fontAlgn="t"/>
                      <a:r>
                        <a:rPr lang="en-US" sz="1400" b="1" i="0" u="none" strike="noStrike" dirty="0">
                          <a:solidFill>
                            <a:srgbClr val="000099"/>
                          </a:solidFill>
                          <a:effectLst>
                            <a:outerShdw blurRad="38100" dist="38100" dir="2700000" algn="tl">
                              <a:srgbClr val="000000">
                                <a:alpha val="43137"/>
                              </a:srgbClr>
                            </a:outerShdw>
                          </a:effectLst>
                          <a:latin typeface="Verdana"/>
                        </a:rPr>
                        <a:t>Size of cutting nozzle</a:t>
                      </a:r>
                      <a:endParaRPr lang="hi-IN" sz="1400" b="1" i="0" u="none" strike="noStrike" dirty="0">
                        <a:solidFill>
                          <a:srgbClr val="000099"/>
                        </a:solidFill>
                        <a:effectLst>
                          <a:outerShdw blurRad="38100" dist="38100" dir="2700000" algn="tl">
                            <a:srgbClr val="000000">
                              <a:alpha val="43137"/>
                            </a:srgbClr>
                          </a:outerShdw>
                        </a:effectLst>
                        <a:latin typeface="Verdan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t"/>
                      <a:r>
                        <a:rPr lang="en-US" sz="1400" b="1" i="0" u="none" strike="noStrike" dirty="0">
                          <a:solidFill>
                            <a:srgbClr val="000099"/>
                          </a:solidFill>
                          <a:effectLst>
                            <a:outerShdw blurRad="38100" dist="38100" dir="2700000" algn="tl">
                              <a:srgbClr val="000000">
                                <a:alpha val="43137"/>
                              </a:srgbClr>
                            </a:outerShdw>
                          </a:effectLst>
                          <a:latin typeface="Verdana"/>
                        </a:rPr>
                        <a:t>Pressure of Oxygen</a:t>
                      </a:r>
                      <a:endParaRPr lang="hi-IN" sz="1400" b="1" i="0" u="none" strike="noStrike" dirty="0">
                        <a:solidFill>
                          <a:srgbClr val="000099"/>
                        </a:solidFill>
                        <a:effectLst>
                          <a:outerShdw blurRad="38100" dist="38100" dir="2700000" algn="tl">
                            <a:srgbClr val="000000">
                              <a:alpha val="43137"/>
                            </a:srgbClr>
                          </a:outerShdw>
                        </a:effectLst>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03253">
                <a:tc>
                  <a:txBody>
                    <a:bodyPr/>
                    <a:lstStyle/>
                    <a:p>
                      <a:pPr algn="ctr" fontAlgn="t"/>
                      <a:r>
                        <a:rPr lang="en-US" sz="1400" b="1" i="0" u="none" strike="noStrike" dirty="0">
                          <a:solidFill>
                            <a:srgbClr val="000099"/>
                          </a:solidFill>
                          <a:effectLst>
                            <a:outerShdw blurRad="38100" dist="38100" dir="2700000" algn="tl">
                              <a:srgbClr val="000000">
                                <a:alpha val="43137"/>
                              </a:srgbClr>
                            </a:outerShdw>
                          </a:effectLst>
                          <a:latin typeface="Verdana"/>
                        </a:rPr>
                        <a:t>MM</a:t>
                      </a:r>
                      <a:endParaRPr lang="hi-IN" sz="1400" b="1" i="0" u="none" strike="noStrike" dirty="0">
                        <a:solidFill>
                          <a:srgbClr val="000099"/>
                        </a:solidFill>
                        <a:effectLst>
                          <a:outerShdw blurRad="38100" dist="38100" dir="2700000" algn="tl">
                            <a:srgbClr val="000000">
                              <a:alpha val="43137"/>
                            </a:srgbClr>
                          </a:outerShdw>
                        </a:effectLst>
                        <a:latin typeface="Verdan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1" i="0" u="none" strike="noStrike" dirty="0">
                          <a:solidFill>
                            <a:srgbClr val="000099"/>
                          </a:solidFill>
                          <a:effectLst>
                            <a:outerShdw blurRad="38100" dist="38100" dir="2700000" algn="tl">
                              <a:srgbClr val="000000">
                                <a:alpha val="43137"/>
                              </a:srgbClr>
                            </a:outerShdw>
                          </a:effectLst>
                          <a:latin typeface="Verdana"/>
                        </a:rPr>
                        <a:t>Inch</a:t>
                      </a:r>
                      <a:endParaRPr lang="hi-IN" sz="1400" b="1" i="0" u="none" strike="noStrike" dirty="0">
                        <a:solidFill>
                          <a:srgbClr val="000099"/>
                        </a:solidFill>
                        <a:effectLst>
                          <a:outerShdw blurRad="38100" dist="38100" dir="2700000" algn="tl">
                            <a:srgbClr val="000000">
                              <a:alpha val="43137"/>
                            </a:srgbClr>
                          </a:outerShdw>
                        </a:effectLst>
                        <a:latin typeface="Verdan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t"/>
                      <a:r>
                        <a:rPr lang="en-US" sz="1400" b="1" i="0" u="none" strike="noStrike" dirty="0">
                          <a:solidFill>
                            <a:srgbClr val="000099"/>
                          </a:solidFill>
                          <a:effectLst>
                            <a:outerShdw blurRad="38100" dist="38100" dir="2700000" algn="tl">
                              <a:srgbClr val="000000">
                                <a:alpha val="43137"/>
                              </a:srgbClr>
                            </a:outerShdw>
                          </a:effectLst>
                          <a:latin typeface="Verdana"/>
                        </a:rPr>
                        <a:t>Kg/Cm</a:t>
                      </a:r>
                      <a:r>
                        <a:rPr lang="en-US" sz="1400" b="1" i="0" u="none" strike="noStrike" baseline="30000" dirty="0">
                          <a:solidFill>
                            <a:srgbClr val="000099"/>
                          </a:solidFill>
                          <a:effectLst>
                            <a:outerShdw blurRad="38100" dist="38100" dir="2700000" algn="tl">
                              <a:srgbClr val="000000">
                                <a:alpha val="43137"/>
                              </a:srgbClr>
                            </a:outerShdw>
                          </a:effectLst>
                          <a:latin typeface="Verdana"/>
                        </a:rPr>
                        <a:t>2</a:t>
                      </a:r>
                      <a:endParaRPr lang="hi-IN" sz="1400" b="1" i="0" u="none" strike="noStrike" baseline="30000" dirty="0">
                        <a:solidFill>
                          <a:srgbClr val="000099"/>
                        </a:solidFill>
                        <a:effectLst>
                          <a:outerShdw blurRad="38100" dist="38100" dir="2700000" algn="tl">
                            <a:srgbClr val="000000">
                              <a:alpha val="43137"/>
                            </a:srgbClr>
                          </a:outerShdw>
                        </a:effectLst>
                        <a:latin typeface="Verdan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t"/>
                      <a:r>
                        <a:rPr lang="en-US" sz="1400" b="1" i="0" u="none" strike="noStrike" dirty="0">
                          <a:solidFill>
                            <a:srgbClr val="000099"/>
                          </a:solidFill>
                          <a:effectLst>
                            <a:outerShdw blurRad="38100" dist="38100" dir="2700000" algn="tl">
                              <a:srgbClr val="000000">
                                <a:alpha val="43137"/>
                              </a:srgbClr>
                            </a:outerShdw>
                          </a:effectLst>
                          <a:latin typeface="Verdana"/>
                        </a:rPr>
                        <a:t>Lb</a:t>
                      </a:r>
                      <a:r>
                        <a:rPr lang="hi-IN" sz="1400" b="1" i="0" u="none" strike="noStrike" dirty="0">
                          <a:solidFill>
                            <a:srgbClr val="000099"/>
                          </a:solidFill>
                          <a:effectLst>
                            <a:outerShdw blurRad="38100" dist="38100" dir="2700000" algn="tl">
                              <a:srgbClr val="000000">
                                <a:alpha val="43137"/>
                              </a:srgbClr>
                            </a:outerShdw>
                          </a:effectLst>
                          <a:latin typeface="Verdana"/>
                        </a:rPr>
                        <a:t> / </a:t>
                      </a:r>
                      <a:r>
                        <a:rPr lang="en-US" sz="1400" b="1" i="0" u="none" strike="noStrike" dirty="0">
                          <a:solidFill>
                            <a:srgbClr val="000099"/>
                          </a:solidFill>
                          <a:effectLst>
                            <a:outerShdw blurRad="38100" dist="38100" dir="2700000" algn="tl">
                              <a:srgbClr val="000000">
                                <a:alpha val="43137"/>
                              </a:srgbClr>
                            </a:outerShdw>
                          </a:effectLst>
                          <a:latin typeface="Verdana"/>
                        </a:rPr>
                        <a:t>Inch</a:t>
                      </a:r>
                      <a:r>
                        <a:rPr lang="en-US" sz="1400" b="1" i="0" u="none" strike="noStrike" baseline="30000" dirty="0">
                          <a:solidFill>
                            <a:srgbClr val="000099"/>
                          </a:solidFill>
                          <a:effectLst>
                            <a:outerShdw blurRad="38100" dist="38100" dir="2700000" algn="tl">
                              <a:srgbClr val="000000">
                                <a:alpha val="43137"/>
                              </a:srgbClr>
                            </a:outerShdw>
                          </a:effectLst>
                          <a:latin typeface="Verdana"/>
                        </a:rPr>
                        <a:t>2</a:t>
                      </a:r>
                      <a:endParaRPr lang="hi-IN" sz="1400" b="1" i="0" u="none" strike="noStrike" baseline="30000" dirty="0">
                        <a:solidFill>
                          <a:srgbClr val="000099"/>
                        </a:solidFill>
                        <a:effectLst>
                          <a:outerShdw blurRad="38100" dist="38100" dir="2700000" algn="tl">
                            <a:srgbClr val="000000">
                              <a:alpha val="43137"/>
                            </a:srgbClr>
                          </a:outerShdw>
                        </a:effectLst>
                        <a:latin typeface="Verdan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t"/>
                      <a:endParaRPr lang="hi-IN" sz="1400" b="1" i="0" u="none" strike="noStrike">
                        <a:solidFill>
                          <a:srgbClr val="000099"/>
                        </a:solidFill>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7639">
                <a:tc>
                  <a:txBody>
                    <a:bodyPr/>
                    <a:lstStyle/>
                    <a:p>
                      <a:pPr algn="ctr" fontAlgn="b"/>
                      <a:r>
                        <a:rPr lang="en-US" sz="1400" b="0" i="0" u="none" strike="noStrike">
                          <a:solidFill>
                            <a:srgbClr val="000000"/>
                          </a:solidFill>
                          <a:latin typeface="Verdana"/>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latin typeface="Verdana"/>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latin typeface="Verdana"/>
                        </a:rPr>
                        <a:t>A-1/32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000000"/>
                          </a:solidFill>
                          <a:latin typeface="Verdana"/>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t"/>
                      <a:r>
                        <a:rPr lang="en-US" sz="1400" b="0" i="0" u="none" strike="noStrike" dirty="0">
                          <a:solidFill>
                            <a:srgbClr val="000000"/>
                          </a:solidFill>
                          <a:latin typeface="Verdana"/>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t"/>
                      <a:endParaRPr lang="en-US" sz="1400" b="0" i="0" u="none" strike="noStrike">
                        <a:solidFill>
                          <a:srgbClr val="000000"/>
                        </a:solidFill>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87639">
                <a:tc>
                  <a:txBody>
                    <a:bodyPr/>
                    <a:lstStyle/>
                    <a:p>
                      <a:pPr algn="ctr" fontAlgn="b"/>
                      <a:r>
                        <a:rPr lang="en-US" sz="1400" b="0" i="0" u="none" strike="noStrike">
                          <a:solidFill>
                            <a:srgbClr val="000000"/>
                          </a:solidFill>
                          <a:latin typeface="Verdana"/>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latin typeface="Verdana"/>
                        </a:rPr>
                        <a:t>A-3/64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000000"/>
                          </a:solidFill>
                          <a:latin typeface="Verdana"/>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t"/>
                      <a:r>
                        <a:rPr lang="en-US" sz="1400" b="0" i="0" u="none" strike="noStrike">
                          <a:solidFill>
                            <a:srgbClr val="000000"/>
                          </a:solidFill>
                          <a:latin typeface="Verdana"/>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t"/>
                      <a:endParaRPr lang="en-US" sz="1400" b="0" i="0" u="none" strike="noStrike">
                        <a:solidFill>
                          <a:srgbClr val="000000"/>
                        </a:solidFill>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87639">
                <a:tc>
                  <a:txBody>
                    <a:bodyPr/>
                    <a:lstStyle/>
                    <a:p>
                      <a:pPr algn="ctr" fontAlgn="b"/>
                      <a:r>
                        <a:rPr lang="en-US" sz="1400" b="0" i="0" u="none" strike="noStrike">
                          <a:solidFill>
                            <a:srgbClr val="000000"/>
                          </a:solidFill>
                          <a:latin typeface="Verdana"/>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A-1/16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000000"/>
                          </a:solidFill>
                          <a:latin typeface="Verdana"/>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t"/>
                      <a:r>
                        <a:rPr lang="en-US" sz="1400" b="0" i="0" u="none" strike="noStrike">
                          <a:solidFill>
                            <a:srgbClr val="000000"/>
                          </a:solidFill>
                          <a:latin typeface="Verdana"/>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t"/>
                      <a:endParaRPr lang="en-US" sz="1400" b="0" i="0" u="none" strike="noStrike">
                        <a:solidFill>
                          <a:srgbClr val="000000"/>
                        </a:solidFill>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87639">
                <a:tc>
                  <a:txBody>
                    <a:bodyPr/>
                    <a:lstStyle/>
                    <a:p>
                      <a:pPr algn="ctr" fontAlgn="b"/>
                      <a:r>
                        <a:rPr lang="en-US" sz="1400" b="0" i="0" u="none" strike="noStrike">
                          <a:solidFill>
                            <a:srgbClr val="000000"/>
                          </a:solidFill>
                          <a:latin typeface="Verdana"/>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A-1/16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000000"/>
                          </a:solidFill>
                          <a:latin typeface="Verdana"/>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t"/>
                      <a:r>
                        <a:rPr lang="en-US" sz="1400" b="0" i="0" u="none" strike="noStrike">
                          <a:solidFill>
                            <a:srgbClr val="000000"/>
                          </a:solidFill>
                          <a:latin typeface="Verdana"/>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t"/>
                      <a:endParaRPr lang="en-US" sz="1400" b="0" i="0" u="none" strike="noStrike">
                        <a:solidFill>
                          <a:srgbClr val="000000"/>
                        </a:solidFill>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87639">
                <a:tc>
                  <a:txBody>
                    <a:bodyPr/>
                    <a:lstStyle/>
                    <a:p>
                      <a:pPr algn="ctr" fontAlgn="b"/>
                      <a:r>
                        <a:rPr lang="en-US" sz="1400" b="0" i="0" u="none" strike="noStrike">
                          <a:solidFill>
                            <a:srgbClr val="000000"/>
                          </a:solidFill>
                          <a:latin typeface="Verdana"/>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A-1/16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dirty="0">
                          <a:solidFill>
                            <a:srgbClr val="000000"/>
                          </a:solidFill>
                          <a:latin typeface="Verdana"/>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t"/>
                      <a:r>
                        <a:rPr lang="en-US" sz="1400" b="0" i="0" u="none" strike="noStrike" dirty="0">
                          <a:solidFill>
                            <a:srgbClr val="000000"/>
                          </a:solidFill>
                          <a:latin typeface="Verdana"/>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t"/>
                      <a:endParaRPr lang="en-US" sz="1400" b="0" i="0" u="none" strike="noStrike">
                        <a:solidFill>
                          <a:srgbClr val="000000"/>
                        </a:solidFill>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87639">
                <a:tc>
                  <a:txBody>
                    <a:bodyPr/>
                    <a:lstStyle/>
                    <a:p>
                      <a:pPr algn="ctr" fontAlgn="b"/>
                      <a:r>
                        <a:rPr lang="en-US" sz="1400" b="0" i="0" u="none" strike="noStrike">
                          <a:solidFill>
                            <a:srgbClr val="000000"/>
                          </a:solidFill>
                          <a:latin typeface="Verdana"/>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A-1/16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000000"/>
                          </a:solidFill>
                          <a:latin typeface="Verdana"/>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t"/>
                      <a:r>
                        <a:rPr lang="en-US" sz="1400" b="0" i="0" u="none" strike="noStrike" dirty="0">
                          <a:solidFill>
                            <a:srgbClr val="000000"/>
                          </a:solidFill>
                          <a:latin typeface="Verdana"/>
                        </a:rPr>
                        <a:t>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t"/>
                      <a:endParaRPr lang="en-US" sz="1400" b="0" i="0" u="none" strike="noStrike">
                        <a:solidFill>
                          <a:srgbClr val="000000"/>
                        </a:solidFill>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87639">
                <a:tc>
                  <a:txBody>
                    <a:bodyPr/>
                    <a:lstStyle/>
                    <a:p>
                      <a:pPr algn="ctr" fontAlgn="b"/>
                      <a:r>
                        <a:rPr lang="en-US" sz="1400" b="0" i="0" u="none" strike="noStrike">
                          <a:solidFill>
                            <a:srgbClr val="000000"/>
                          </a:solidFill>
                          <a:latin typeface="Verdana"/>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A-5/64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000000"/>
                          </a:solidFill>
                          <a:latin typeface="Verdana"/>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t"/>
                      <a:r>
                        <a:rPr lang="en-US" sz="1400" b="0" i="0" u="none" strike="noStrike" dirty="0">
                          <a:solidFill>
                            <a:srgbClr val="000000"/>
                          </a:solidFill>
                          <a:latin typeface="Verdana"/>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t"/>
                      <a:endParaRPr lang="en-US" sz="1400" b="0" i="0" u="none" strike="noStrike">
                        <a:solidFill>
                          <a:srgbClr val="000000"/>
                        </a:solidFill>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87639">
                <a:tc>
                  <a:txBody>
                    <a:bodyPr/>
                    <a:lstStyle/>
                    <a:p>
                      <a:pPr algn="ctr" fontAlgn="b"/>
                      <a:r>
                        <a:rPr lang="en-US" sz="1400" b="0" i="0" u="none" strike="noStrike">
                          <a:solidFill>
                            <a:srgbClr val="000000"/>
                          </a:solidFill>
                          <a:latin typeface="Verdana"/>
                        </a:rPr>
                        <a:t>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A-3/32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000000"/>
                          </a:solidFill>
                          <a:latin typeface="Verdana"/>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t"/>
                      <a:r>
                        <a:rPr lang="en-US" sz="1400" b="0" i="0" u="none" strike="noStrike" dirty="0">
                          <a:solidFill>
                            <a:srgbClr val="000000"/>
                          </a:solidFill>
                          <a:latin typeface="Verdana"/>
                        </a:rPr>
                        <a:t>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t"/>
                      <a:endParaRPr lang="en-US" sz="1400" b="0" i="0" u="none" strike="noStrike">
                        <a:solidFill>
                          <a:srgbClr val="000000"/>
                        </a:solidFill>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87639">
                <a:tc>
                  <a:txBody>
                    <a:bodyPr/>
                    <a:lstStyle/>
                    <a:p>
                      <a:pPr algn="ctr" fontAlgn="b"/>
                      <a:r>
                        <a:rPr lang="en-US" sz="1400" b="0" i="0" u="none" strike="noStrike">
                          <a:solidFill>
                            <a:srgbClr val="000000"/>
                          </a:solidFill>
                          <a:latin typeface="Verdana"/>
                        </a:rPr>
                        <a:t>250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latin typeface="Verdana"/>
                        </a:rPr>
                        <a:t>A-7/64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000000"/>
                          </a:solidFill>
                          <a:latin typeface="Verdana"/>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t"/>
                      <a:r>
                        <a:rPr lang="en-US" sz="1400" b="0" i="0" u="none" strike="noStrike" dirty="0">
                          <a:solidFill>
                            <a:srgbClr val="000000"/>
                          </a:solidFill>
                          <a:latin typeface="Verdana"/>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t"/>
                      <a:endParaRPr lang="en-US" sz="1400" b="0" i="0" u="none" strike="noStrike">
                        <a:solidFill>
                          <a:srgbClr val="000000"/>
                        </a:solidFill>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87639">
                <a:tc>
                  <a:txBody>
                    <a:bodyPr/>
                    <a:lstStyle/>
                    <a:p>
                      <a:pPr algn="ctr" fontAlgn="b"/>
                      <a:r>
                        <a:rPr lang="en-US" sz="1400" b="0" i="0" u="none" strike="noStrike" dirty="0">
                          <a:solidFill>
                            <a:srgbClr val="000000"/>
                          </a:solidFill>
                          <a:latin typeface="Verdana"/>
                        </a:rPr>
                        <a:t>300 &amp; Above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latin typeface="Verdana"/>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latin typeface="Verdana"/>
                        </a:rPr>
                        <a:t>A-1/8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400" b="0" i="0" u="none" strike="noStrike">
                          <a:solidFill>
                            <a:srgbClr val="000000"/>
                          </a:solidFill>
                          <a:latin typeface="Verdana"/>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t"/>
                      <a:r>
                        <a:rPr lang="en-US" sz="1400" b="0" i="0" u="none" strike="noStrike" dirty="0">
                          <a:solidFill>
                            <a:srgbClr val="000000"/>
                          </a:solidFill>
                          <a:latin typeface="Verdana"/>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t"/>
                      <a:endParaRPr lang="en-US" sz="1400" b="0" i="0" u="none" strike="noStrike" dirty="0">
                        <a:solidFill>
                          <a:srgbClr val="000000"/>
                        </a:solidFill>
                        <a:latin typeface="Verdana"/>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9" name="Rectangle 8"/>
          <p:cNvSpPr/>
          <p:nvPr/>
        </p:nvSpPr>
        <p:spPr>
          <a:xfrm>
            <a:off x="381000" y="381000"/>
            <a:ext cx="8229600" cy="2046714"/>
          </a:xfrm>
          <a:prstGeom prst="rect">
            <a:avLst/>
          </a:prstGeom>
        </p:spPr>
        <p:txBody>
          <a:bodyPr wrap="square">
            <a:spAutoFit/>
          </a:bodyPr>
          <a:lstStyle/>
          <a:p>
            <a:pPr marL="171450" indent="-171450">
              <a:spcBef>
                <a:spcPts val="600"/>
              </a:spcBef>
              <a:buClr>
                <a:srgbClr val="002060"/>
              </a:buClr>
              <a:buSzPct val="150000"/>
              <a:buFont typeface="Arial" pitchFamily="34" charset="0"/>
              <a:buChar char="•"/>
            </a:pPr>
            <a:r>
              <a:rPr lang="en-US" sz="1600" dirty="0">
                <a:latin typeface="Arial" pitchFamily="34" charset="0"/>
                <a:cs typeface="Arial" pitchFamily="34" charset="0"/>
              </a:rPr>
              <a:t>Existing product (acetylene / DA) can be replaced with </a:t>
            </a:r>
            <a:r>
              <a:rPr lang="en-US" sz="1600" dirty="0" err="1">
                <a:latin typeface="Arial" pitchFamily="34" charset="0"/>
                <a:cs typeface="Arial" pitchFamily="34" charset="0"/>
              </a:rPr>
              <a:t>Nanocut</a:t>
            </a:r>
            <a:r>
              <a:rPr lang="en-US" sz="1600" dirty="0">
                <a:latin typeface="Arial" pitchFamily="34" charset="0"/>
                <a:cs typeface="Arial" pitchFamily="34" charset="0"/>
              </a:rPr>
              <a:t> LPG.</a:t>
            </a:r>
          </a:p>
          <a:p>
            <a:pPr marL="171450" indent="-171450">
              <a:spcBef>
                <a:spcPts val="600"/>
              </a:spcBef>
              <a:buClr>
                <a:srgbClr val="002060"/>
              </a:buClr>
              <a:buSzPct val="150000"/>
              <a:buFont typeface="Arial" pitchFamily="34" charset="0"/>
              <a:buChar char="•"/>
            </a:pPr>
            <a:r>
              <a:rPr lang="en-US" sz="1600" dirty="0" err="1">
                <a:latin typeface="Arial" pitchFamily="34" charset="0"/>
                <a:cs typeface="Arial" pitchFamily="34" charset="0"/>
              </a:rPr>
              <a:t>Nanocut</a:t>
            </a:r>
            <a:r>
              <a:rPr lang="en-US" sz="1600" dirty="0">
                <a:latin typeface="Arial" pitchFamily="34" charset="0"/>
                <a:cs typeface="Arial" pitchFamily="34" charset="0"/>
              </a:rPr>
              <a:t> LPG is about 60% cheaper and safer to use than LPG/ DA in cutting, heating hardening, straightening and other heating purposes.</a:t>
            </a:r>
            <a:endParaRPr lang="hi-IN" sz="1600" b="1" dirty="0">
              <a:latin typeface="Arial" pitchFamily="34" charset="0"/>
            </a:endParaRPr>
          </a:p>
          <a:p>
            <a:pPr marL="171450" indent="-171450">
              <a:spcBef>
                <a:spcPts val="600"/>
              </a:spcBef>
              <a:buClr>
                <a:srgbClr val="002060"/>
              </a:buClr>
              <a:buSzPct val="150000"/>
              <a:buFont typeface="Arial" pitchFamily="34" charset="0"/>
              <a:buChar char="•"/>
            </a:pPr>
            <a:r>
              <a:rPr lang="en-US" sz="1600" dirty="0" err="1">
                <a:latin typeface="Arial" pitchFamily="34" charset="0"/>
                <a:cs typeface="Arial" pitchFamily="34" charset="0"/>
              </a:rPr>
              <a:t>Nanocut</a:t>
            </a:r>
            <a:r>
              <a:rPr lang="en-US" sz="1600" dirty="0">
                <a:latin typeface="Arial" pitchFamily="34" charset="0"/>
                <a:cs typeface="Arial" pitchFamily="34" charset="0"/>
              </a:rPr>
              <a:t> LPG is 30% cheaper than normal LPG, which is used to cut plates of thickness of 1 inch (25 mm) and beyond.</a:t>
            </a:r>
          </a:p>
          <a:p>
            <a:pPr marL="171450" indent="-171450">
              <a:spcBef>
                <a:spcPts val="600"/>
              </a:spcBef>
              <a:buClr>
                <a:srgbClr val="002060"/>
              </a:buClr>
              <a:buSzPct val="150000"/>
              <a:buFont typeface="Arial" pitchFamily="34" charset="0"/>
              <a:buChar char="•"/>
            </a:pPr>
            <a:r>
              <a:rPr lang="en-US" sz="1600" dirty="0">
                <a:latin typeface="Arial" pitchFamily="34" charset="0"/>
                <a:cs typeface="Arial" pitchFamily="34" charset="0"/>
              </a:rPr>
              <a:t>In the presence of oxygen, the flame temperature of </a:t>
            </a:r>
            <a:r>
              <a:rPr lang="en-US" sz="1600" dirty="0" err="1">
                <a:latin typeface="Arial" pitchFamily="34" charset="0"/>
                <a:cs typeface="Arial" pitchFamily="34" charset="0"/>
              </a:rPr>
              <a:t>Nanocut</a:t>
            </a:r>
            <a:r>
              <a:rPr lang="en-US" sz="1600" dirty="0">
                <a:latin typeface="Arial" pitchFamily="34" charset="0"/>
                <a:cs typeface="Arial" pitchFamily="34" charset="0"/>
              </a:rPr>
              <a:t> LPG (300 </a:t>
            </a:r>
            <a:r>
              <a:rPr lang="en-US" sz="1600" baseline="30000" dirty="0">
                <a:latin typeface="Arial" pitchFamily="34" charset="0"/>
                <a:cs typeface="Arial" pitchFamily="34" charset="0"/>
              </a:rPr>
              <a:t>0</a:t>
            </a:r>
            <a:r>
              <a:rPr lang="en-US" sz="1600" dirty="0">
                <a:latin typeface="Arial" pitchFamily="34" charset="0"/>
                <a:cs typeface="Arial" pitchFamily="34" charset="0"/>
              </a:rPr>
              <a:t>C higher than normal LPG) is 3100 </a:t>
            </a:r>
            <a:r>
              <a:rPr lang="en-US" sz="1600" baseline="30000" dirty="0">
                <a:latin typeface="Arial" pitchFamily="34" charset="0"/>
                <a:cs typeface="Arial" pitchFamily="34" charset="0"/>
              </a:rPr>
              <a:t>0</a:t>
            </a:r>
            <a:r>
              <a:rPr lang="en-US" sz="1600" dirty="0">
                <a:latin typeface="Arial" pitchFamily="34" charset="0"/>
                <a:cs typeface="Arial" pitchFamily="34" charset="0"/>
              </a:rPr>
              <a:t>C while the flame temperature of normal LPG is 2800 </a:t>
            </a:r>
            <a:r>
              <a:rPr lang="en-US" sz="1600" baseline="30000" dirty="0">
                <a:latin typeface="Arial" pitchFamily="34" charset="0"/>
                <a:cs typeface="Arial" pitchFamily="34" charset="0"/>
              </a:rPr>
              <a:t>0</a:t>
            </a:r>
            <a:r>
              <a:rPr lang="en-US" sz="1600" dirty="0">
                <a:latin typeface="Arial" pitchFamily="34" charset="0"/>
                <a:cs typeface="Arial" pitchFamily="34" charset="0"/>
              </a:rPr>
              <a:t>C.</a:t>
            </a:r>
            <a:endParaRPr lang="en-US" sz="1600" b="1" dirty="0">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199" y="1295807"/>
          <a:ext cx="8077200" cy="4723993"/>
        </p:xfrm>
        <a:graphic>
          <a:graphicData uri="http://schemas.openxmlformats.org/drawingml/2006/table">
            <a:tbl>
              <a:tblPr>
                <a:tableStyleId>{ED083AE6-46FA-4A59-8FB0-9F97EB10719F}</a:tableStyleId>
              </a:tblPr>
              <a:tblGrid>
                <a:gridCol w="457201">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3733799">
                  <a:extLst>
                    <a:ext uri="{9D8B030D-6E8A-4147-A177-3AD203B41FA5}">
                      <a16:colId xmlns:a16="http://schemas.microsoft.com/office/drawing/2014/main" val="20004"/>
                    </a:ext>
                  </a:extLst>
                </a:gridCol>
              </a:tblGrid>
              <a:tr h="416450">
                <a:tc>
                  <a:txBody>
                    <a:bodyPr/>
                    <a:lstStyle/>
                    <a:p>
                      <a:pPr algn="ctr" fontAlgn="t"/>
                      <a:r>
                        <a:rPr lang="en-US" sz="1600" b="1" u="none" strike="noStrike" dirty="0" err="1">
                          <a:effectLst>
                            <a:outerShdw blurRad="38100" dist="38100" dir="2700000" algn="tl">
                              <a:srgbClr val="000000">
                                <a:alpha val="43137"/>
                              </a:srgbClr>
                            </a:outerShdw>
                          </a:effectLst>
                        </a:rPr>
                        <a:t>Sl</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tc>
                <a:tc>
                  <a:txBody>
                    <a:bodyPr/>
                    <a:lstStyle/>
                    <a:p>
                      <a:pPr algn="ctr" fontAlgn="t"/>
                      <a:r>
                        <a:rPr lang="en-US" sz="1600" b="1" u="none" strike="noStrike" dirty="0">
                          <a:effectLst>
                            <a:outerShdw blurRad="38100" dist="38100" dir="2700000" algn="tl">
                              <a:srgbClr val="000000">
                                <a:alpha val="43137"/>
                              </a:srgbClr>
                            </a:outerShdw>
                          </a:effectLst>
                        </a:rPr>
                        <a:t>Characteristic</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tc>
                <a:tc>
                  <a:txBody>
                    <a:bodyPr/>
                    <a:lstStyle/>
                    <a:p>
                      <a:pPr algn="ctr" fontAlgn="t"/>
                      <a:r>
                        <a:rPr lang="en-US" sz="1600" b="1" u="none" strike="noStrike" dirty="0" err="1">
                          <a:effectLst>
                            <a:outerShdw blurRad="38100" dist="38100" dir="2700000" algn="tl">
                              <a:srgbClr val="000000">
                                <a:alpha val="43137"/>
                              </a:srgbClr>
                            </a:outerShdw>
                          </a:effectLst>
                        </a:rPr>
                        <a:t>Nanocut</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tc>
                <a:tc>
                  <a:txBody>
                    <a:bodyPr/>
                    <a:lstStyle/>
                    <a:p>
                      <a:pPr algn="ctr" fontAlgn="t"/>
                      <a:r>
                        <a:rPr lang="en-US" sz="1600" b="1" u="none" strike="noStrike" dirty="0">
                          <a:effectLst>
                            <a:outerShdw blurRad="38100" dist="38100" dir="2700000" algn="tl">
                              <a:srgbClr val="000000">
                                <a:alpha val="43137"/>
                              </a:srgbClr>
                            </a:outerShdw>
                          </a:effectLst>
                        </a:rPr>
                        <a:t>Acetylene / DA</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tc>
                <a:tc>
                  <a:txBody>
                    <a:bodyPr/>
                    <a:lstStyle/>
                    <a:p>
                      <a:pPr algn="ctr" fontAlgn="t"/>
                      <a:r>
                        <a:rPr lang="en-US" sz="1600" b="1" u="none" strike="noStrike" dirty="0">
                          <a:effectLst>
                            <a:outerShdw blurRad="38100" dist="38100" dir="2700000" algn="tl">
                              <a:srgbClr val="000000">
                                <a:alpha val="43137"/>
                              </a:srgbClr>
                            </a:outerShdw>
                          </a:effectLst>
                        </a:rPr>
                        <a:t>Remarks</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tc>
                <a:extLst>
                  <a:ext uri="{0D108BD9-81ED-4DB2-BD59-A6C34878D82A}">
                    <a16:rowId xmlns:a16="http://schemas.microsoft.com/office/drawing/2014/main" val="10000"/>
                  </a:ext>
                </a:extLst>
              </a:tr>
              <a:tr h="395629">
                <a:tc>
                  <a:txBody>
                    <a:bodyPr/>
                    <a:lstStyle/>
                    <a:p>
                      <a:pPr algn="ctr" fontAlgn="t"/>
                      <a:r>
                        <a:rPr lang="en-US" sz="1600" b="1" u="none" strike="noStrike" dirty="0"/>
                        <a:t>1</a:t>
                      </a:r>
                      <a:endParaRPr lang="en-US" sz="1600" b="1" i="0" u="none" strike="noStrike" dirty="0">
                        <a:solidFill>
                          <a:srgbClr val="000000"/>
                        </a:solidFill>
                        <a:latin typeface="Arial"/>
                      </a:endParaRPr>
                    </a:p>
                  </a:txBody>
                  <a:tcPr marL="7029" marR="7029" marT="7029" marB="0" anchor="ctr"/>
                </a:tc>
                <a:tc>
                  <a:txBody>
                    <a:bodyPr/>
                    <a:lstStyle/>
                    <a:p>
                      <a:pPr algn="ctr" fontAlgn="t"/>
                      <a:r>
                        <a:rPr lang="en-US" sz="1400" u="none" strike="noStrike" dirty="0"/>
                        <a:t>Explosive Limit</a:t>
                      </a:r>
                      <a:endParaRPr lang="en-US" sz="1400" b="1" i="0" u="none" strike="noStrike" dirty="0">
                        <a:solidFill>
                          <a:srgbClr val="000000"/>
                        </a:solidFill>
                        <a:latin typeface="Arial"/>
                      </a:endParaRPr>
                    </a:p>
                  </a:txBody>
                  <a:tcPr marL="7029" marR="7029" marT="7029" marB="0" anchor="ctr"/>
                </a:tc>
                <a:tc>
                  <a:txBody>
                    <a:bodyPr/>
                    <a:lstStyle/>
                    <a:p>
                      <a:pPr algn="ctr" fontAlgn="t"/>
                      <a:r>
                        <a:rPr lang="en-US" sz="1400" u="none" strike="noStrike" dirty="0"/>
                        <a:t>2% to 10%</a:t>
                      </a:r>
                      <a:endParaRPr lang="en-US" sz="1400" b="0" i="0" u="none" strike="noStrike" dirty="0">
                        <a:solidFill>
                          <a:srgbClr val="000000"/>
                        </a:solidFill>
                        <a:latin typeface="Arial"/>
                      </a:endParaRPr>
                    </a:p>
                  </a:txBody>
                  <a:tcPr marL="7029" marR="7029" marT="7029" marB="0" anchor="ctr"/>
                </a:tc>
                <a:tc>
                  <a:txBody>
                    <a:bodyPr/>
                    <a:lstStyle/>
                    <a:p>
                      <a:pPr algn="ctr" fontAlgn="t"/>
                      <a:r>
                        <a:rPr lang="en-US" sz="1400" u="none" strike="noStrike" dirty="0"/>
                        <a:t>2.5% to 81%</a:t>
                      </a:r>
                      <a:endParaRPr lang="en-US" sz="1400" b="0" i="0" u="none" strike="noStrike" dirty="0">
                        <a:solidFill>
                          <a:srgbClr val="000000"/>
                        </a:solidFill>
                        <a:latin typeface="Arial"/>
                      </a:endParaRPr>
                    </a:p>
                  </a:txBody>
                  <a:tcPr marL="7029" marR="7029" marT="7029" marB="0" anchor="ctr"/>
                </a:tc>
                <a:tc>
                  <a:txBody>
                    <a:bodyPr/>
                    <a:lstStyle/>
                    <a:p>
                      <a:pPr algn="l" fontAlgn="t"/>
                      <a:r>
                        <a:rPr lang="en-US" sz="1400" u="none" strike="noStrike" dirty="0"/>
                        <a:t>LPG -Difficult to ignite unless the mixture is just right.</a:t>
                      </a:r>
                      <a:endParaRPr lang="en-US" sz="1400" b="0" i="0" u="none" strike="noStrike" dirty="0">
                        <a:solidFill>
                          <a:srgbClr val="000000"/>
                        </a:solidFill>
                        <a:latin typeface="Arial"/>
                      </a:endParaRPr>
                    </a:p>
                  </a:txBody>
                  <a:tcPr marL="7029" marR="7029" marT="7029" marB="0" anchor="ctr"/>
                </a:tc>
                <a:extLst>
                  <a:ext uri="{0D108BD9-81ED-4DB2-BD59-A6C34878D82A}">
                    <a16:rowId xmlns:a16="http://schemas.microsoft.com/office/drawing/2014/main" val="10001"/>
                  </a:ext>
                </a:extLst>
              </a:tr>
              <a:tr h="976135">
                <a:tc>
                  <a:txBody>
                    <a:bodyPr/>
                    <a:lstStyle/>
                    <a:p>
                      <a:pPr algn="ctr" fontAlgn="t"/>
                      <a:r>
                        <a:rPr lang="en-US" sz="1600" b="1" u="none" strike="noStrike" dirty="0"/>
                        <a:t>2</a:t>
                      </a:r>
                      <a:endParaRPr lang="en-US" sz="1600" b="1" i="0" u="none" strike="noStrike" dirty="0">
                        <a:solidFill>
                          <a:srgbClr val="000000"/>
                        </a:solidFill>
                        <a:latin typeface="Arial"/>
                      </a:endParaRPr>
                    </a:p>
                  </a:txBody>
                  <a:tcPr marL="7029" marR="7029" marT="7029" marB="0" anchor="ctr"/>
                </a:tc>
                <a:tc>
                  <a:txBody>
                    <a:bodyPr/>
                    <a:lstStyle/>
                    <a:p>
                      <a:pPr algn="ctr" fontAlgn="t"/>
                      <a:r>
                        <a:rPr lang="en-US" sz="1400" u="none" strike="noStrike" dirty="0"/>
                        <a:t>Cylinder Working Pressure Kg/cm</a:t>
                      </a:r>
                      <a:r>
                        <a:rPr lang="en-US" sz="1400" u="none" strike="noStrike" baseline="30000" dirty="0"/>
                        <a:t>2</a:t>
                      </a:r>
                      <a:endParaRPr lang="en-US" sz="1400" b="1" i="0" u="none" strike="noStrike" dirty="0">
                        <a:solidFill>
                          <a:srgbClr val="000000"/>
                        </a:solidFill>
                        <a:latin typeface="Arial"/>
                      </a:endParaRPr>
                    </a:p>
                  </a:txBody>
                  <a:tcPr marL="7029" marR="7029" marT="7029" marB="0" anchor="ctr"/>
                </a:tc>
                <a:tc>
                  <a:txBody>
                    <a:bodyPr/>
                    <a:lstStyle/>
                    <a:p>
                      <a:pPr algn="ctr" fontAlgn="t"/>
                      <a:r>
                        <a:rPr lang="en-US" sz="1400" u="none" strike="noStrike" dirty="0"/>
                        <a:t>5-Mar</a:t>
                      </a:r>
                      <a:endParaRPr lang="en-US" sz="1400" b="0" i="0" u="none" strike="noStrike" dirty="0">
                        <a:solidFill>
                          <a:srgbClr val="000000"/>
                        </a:solidFill>
                        <a:latin typeface="Arial"/>
                      </a:endParaRPr>
                    </a:p>
                  </a:txBody>
                  <a:tcPr marL="7029" marR="7029" marT="7029" marB="0" anchor="ctr"/>
                </a:tc>
                <a:tc>
                  <a:txBody>
                    <a:bodyPr/>
                    <a:lstStyle/>
                    <a:p>
                      <a:pPr algn="ctr" fontAlgn="t"/>
                      <a:r>
                        <a:rPr lang="en-US" sz="1400" u="none" strike="noStrike" dirty="0"/>
                        <a:t>18-20</a:t>
                      </a:r>
                      <a:endParaRPr lang="en-US" sz="1400" b="0" i="0" u="none" strike="noStrike" dirty="0">
                        <a:solidFill>
                          <a:srgbClr val="000000"/>
                        </a:solidFill>
                        <a:latin typeface="Arial"/>
                      </a:endParaRPr>
                    </a:p>
                  </a:txBody>
                  <a:tcPr marL="7029" marR="7029" marT="7029" marB="0" anchor="ctr"/>
                </a:tc>
                <a:tc>
                  <a:txBody>
                    <a:bodyPr/>
                    <a:lstStyle/>
                    <a:p>
                      <a:pPr algn="l" fontAlgn="t"/>
                      <a:r>
                        <a:rPr lang="en-US" sz="1400" u="none" strike="noStrike" dirty="0"/>
                        <a:t>Acetylene –In case cylinder explodes during or following a fire, the resulting dangers can include a travelling fire ball, projectile hazards, flying glass and structural damage to nearby buildings.</a:t>
                      </a:r>
                      <a:endParaRPr lang="en-US" sz="1400" b="0" i="0" u="none" strike="noStrike" dirty="0">
                        <a:solidFill>
                          <a:srgbClr val="000000"/>
                        </a:solidFill>
                        <a:latin typeface="Arial"/>
                      </a:endParaRPr>
                    </a:p>
                  </a:txBody>
                  <a:tcPr marL="7029" marR="7029" marT="7029" marB="0" anchor="ctr"/>
                </a:tc>
                <a:extLst>
                  <a:ext uri="{0D108BD9-81ED-4DB2-BD59-A6C34878D82A}">
                    <a16:rowId xmlns:a16="http://schemas.microsoft.com/office/drawing/2014/main" val="10002"/>
                  </a:ext>
                </a:extLst>
              </a:tr>
              <a:tr h="838200">
                <a:tc>
                  <a:txBody>
                    <a:bodyPr/>
                    <a:lstStyle/>
                    <a:p>
                      <a:pPr algn="ctr" fontAlgn="t"/>
                      <a:r>
                        <a:rPr lang="en-US" sz="1600" b="1" u="none" strike="noStrike" dirty="0"/>
                        <a:t>3</a:t>
                      </a:r>
                      <a:endParaRPr lang="en-US" sz="1600" b="1" i="0" u="none" strike="noStrike" dirty="0">
                        <a:solidFill>
                          <a:srgbClr val="000000"/>
                        </a:solidFill>
                        <a:latin typeface="Arial"/>
                      </a:endParaRPr>
                    </a:p>
                  </a:txBody>
                  <a:tcPr marL="7029" marR="7029" marT="7029" marB="0" anchor="ctr"/>
                </a:tc>
                <a:tc>
                  <a:txBody>
                    <a:bodyPr/>
                    <a:lstStyle/>
                    <a:p>
                      <a:pPr algn="ctr" fontAlgn="t"/>
                      <a:r>
                        <a:rPr lang="en-US" sz="1400" u="none" strike="noStrike"/>
                        <a:t>Detectability in case of Leakage</a:t>
                      </a:r>
                      <a:endParaRPr lang="en-US" sz="1400" b="1" i="0" u="none" strike="noStrike">
                        <a:solidFill>
                          <a:srgbClr val="000000"/>
                        </a:solidFill>
                        <a:latin typeface="Arial"/>
                      </a:endParaRPr>
                    </a:p>
                  </a:txBody>
                  <a:tcPr marL="7029" marR="7029" marT="7029" marB="0" anchor="ctr"/>
                </a:tc>
                <a:tc>
                  <a:txBody>
                    <a:bodyPr/>
                    <a:lstStyle/>
                    <a:p>
                      <a:pPr algn="ctr" fontAlgn="t"/>
                      <a:r>
                        <a:rPr lang="en-US" sz="1400" u="none" strike="noStrike" dirty="0"/>
                        <a:t>Easy to detect</a:t>
                      </a:r>
                      <a:endParaRPr lang="en-US" sz="1400" b="0" i="0" u="none" strike="noStrike" dirty="0">
                        <a:solidFill>
                          <a:srgbClr val="000000"/>
                        </a:solidFill>
                        <a:latin typeface="Arial"/>
                      </a:endParaRPr>
                    </a:p>
                  </a:txBody>
                  <a:tcPr marL="7029" marR="7029" marT="7029" marB="0" anchor="ctr"/>
                </a:tc>
                <a:tc>
                  <a:txBody>
                    <a:bodyPr/>
                    <a:lstStyle/>
                    <a:p>
                      <a:pPr algn="ctr" fontAlgn="t"/>
                      <a:r>
                        <a:rPr lang="en-US" sz="1400" u="none" strike="noStrike" dirty="0"/>
                        <a:t>Difficult to detect</a:t>
                      </a:r>
                      <a:endParaRPr lang="en-US" sz="1400" b="0" i="0" u="none" strike="noStrike" dirty="0">
                        <a:solidFill>
                          <a:srgbClr val="000000"/>
                        </a:solidFill>
                        <a:latin typeface="Arial"/>
                      </a:endParaRPr>
                    </a:p>
                  </a:txBody>
                  <a:tcPr marL="7029" marR="7029" marT="7029" marB="0" anchor="ctr"/>
                </a:tc>
                <a:tc>
                  <a:txBody>
                    <a:bodyPr/>
                    <a:lstStyle/>
                    <a:p>
                      <a:pPr algn="l" fontAlgn="t"/>
                      <a:r>
                        <a:rPr lang="en-US" sz="1400" u="none" strike="noStrike" dirty="0"/>
                        <a:t>LPG -In case of a leakage, can be detected easily because of unique pungent smell. Ethyl Mercaptan is added to detect leakage at 20% of LEL.</a:t>
                      </a:r>
                      <a:endParaRPr lang="en-US" sz="1400" b="0" i="0" u="none" strike="noStrike" dirty="0">
                        <a:solidFill>
                          <a:srgbClr val="000000"/>
                        </a:solidFill>
                        <a:latin typeface="Arial"/>
                      </a:endParaRPr>
                    </a:p>
                  </a:txBody>
                  <a:tcPr marL="7029" marR="7029" marT="7029" marB="0" anchor="ctr"/>
                </a:tc>
                <a:extLst>
                  <a:ext uri="{0D108BD9-81ED-4DB2-BD59-A6C34878D82A}">
                    <a16:rowId xmlns:a16="http://schemas.microsoft.com/office/drawing/2014/main" val="10003"/>
                  </a:ext>
                </a:extLst>
              </a:tr>
              <a:tr h="609600">
                <a:tc rowSpan="3">
                  <a:txBody>
                    <a:bodyPr/>
                    <a:lstStyle/>
                    <a:p>
                      <a:pPr algn="ctr" fontAlgn="t"/>
                      <a:r>
                        <a:rPr lang="en-US" sz="1600" b="1" u="none" strike="noStrike" dirty="0"/>
                        <a:t>4</a:t>
                      </a:r>
                      <a:endParaRPr lang="en-US" sz="1600" b="1" i="0" u="none" strike="noStrike" dirty="0">
                        <a:solidFill>
                          <a:srgbClr val="000000"/>
                        </a:solidFill>
                        <a:latin typeface="Arial"/>
                      </a:endParaRPr>
                    </a:p>
                  </a:txBody>
                  <a:tcPr marL="7029" marR="7029" marT="7029" marB="0" anchor="ctr"/>
                </a:tc>
                <a:tc rowSpan="3">
                  <a:txBody>
                    <a:bodyPr/>
                    <a:lstStyle/>
                    <a:p>
                      <a:pPr algn="ctr" fontAlgn="t"/>
                      <a:r>
                        <a:rPr lang="en-US" sz="1400" u="none" strike="noStrike"/>
                        <a:t>Density Vapour</a:t>
                      </a:r>
                      <a:endParaRPr lang="en-US" sz="1400" b="1" i="0" u="none" strike="noStrike">
                        <a:solidFill>
                          <a:srgbClr val="000000"/>
                        </a:solidFill>
                        <a:latin typeface="Arial"/>
                      </a:endParaRPr>
                    </a:p>
                  </a:txBody>
                  <a:tcPr marL="7029" marR="7029" marT="7029" marB="0" anchor="ctr"/>
                </a:tc>
                <a:tc rowSpan="3">
                  <a:txBody>
                    <a:bodyPr/>
                    <a:lstStyle/>
                    <a:p>
                      <a:pPr algn="ctr" fontAlgn="t"/>
                      <a:r>
                        <a:rPr lang="en-US" sz="1400" u="none" strike="noStrike" dirty="0"/>
                        <a:t>1.97</a:t>
                      </a:r>
                      <a:endParaRPr lang="en-US" sz="1400" b="0" i="0" u="none" strike="noStrike" dirty="0">
                        <a:solidFill>
                          <a:srgbClr val="000000"/>
                        </a:solidFill>
                        <a:latin typeface="Arial"/>
                      </a:endParaRPr>
                    </a:p>
                  </a:txBody>
                  <a:tcPr marL="7029" marR="7029" marT="7029" marB="0" anchor="ctr"/>
                </a:tc>
                <a:tc rowSpan="3">
                  <a:txBody>
                    <a:bodyPr/>
                    <a:lstStyle/>
                    <a:p>
                      <a:pPr algn="ctr" fontAlgn="t"/>
                      <a:r>
                        <a:rPr lang="en-US" sz="1400" u="none" strike="noStrike"/>
                        <a:t>1.11</a:t>
                      </a:r>
                      <a:endParaRPr lang="en-US" sz="1400" b="0" i="0" u="none" strike="noStrike">
                        <a:solidFill>
                          <a:srgbClr val="000000"/>
                        </a:solidFill>
                        <a:latin typeface="Arial"/>
                      </a:endParaRPr>
                    </a:p>
                  </a:txBody>
                  <a:tcPr marL="7029" marR="7029" marT="7029" marB="0" anchor="ctr"/>
                </a:tc>
                <a:tc>
                  <a:txBody>
                    <a:bodyPr/>
                    <a:lstStyle/>
                    <a:p>
                      <a:pPr algn="l" fontAlgn="t"/>
                      <a:r>
                        <a:rPr lang="en-US" sz="1400" u="none" strike="noStrike" dirty="0"/>
                        <a:t>1.     LPG - Heavier &amp; has tendency to settles down at lower spots. Narrow Explosive range.</a:t>
                      </a:r>
                      <a:endParaRPr lang="en-US" sz="1400" b="0" i="0" u="none" strike="noStrike" dirty="0">
                        <a:solidFill>
                          <a:srgbClr val="000000"/>
                        </a:solidFill>
                        <a:latin typeface="Arial"/>
                      </a:endParaRPr>
                    </a:p>
                  </a:txBody>
                  <a:tcPr marL="7029" marR="7029" marT="7029" marB="0" anchor="ctr"/>
                </a:tc>
                <a:extLst>
                  <a:ext uri="{0D108BD9-81ED-4DB2-BD59-A6C34878D82A}">
                    <a16:rowId xmlns:a16="http://schemas.microsoft.com/office/drawing/2014/main" val="10004"/>
                  </a:ext>
                </a:extLst>
              </a:tr>
              <a:tr h="8382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400" u="none" strike="noStrike" dirty="0"/>
                        <a:t>2.     ACETYLNE – Lighter and tends to float. Huge Explosive range along with lesser density makes more lethal combination in case of leakage.</a:t>
                      </a:r>
                      <a:endParaRPr lang="en-US" sz="1400" b="0" i="0" u="none" strike="noStrike" dirty="0">
                        <a:solidFill>
                          <a:srgbClr val="000000"/>
                        </a:solidFill>
                        <a:latin typeface="Arial"/>
                      </a:endParaRPr>
                    </a:p>
                  </a:txBody>
                  <a:tcPr marL="7029" marR="7029" marT="7029" marB="0" anchor="ctr"/>
                </a:tc>
                <a:extLst>
                  <a:ext uri="{0D108BD9-81ED-4DB2-BD59-A6C34878D82A}">
                    <a16:rowId xmlns:a16="http://schemas.microsoft.com/office/drawing/2014/main" val="10005"/>
                  </a:ext>
                </a:extLst>
              </a:tr>
              <a:tr h="5334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400" u="none" strike="noStrike" dirty="0"/>
                        <a:t>3.     Gases with Lesser density along with narrow Explosive Limit would  be more Safer to use.</a:t>
                      </a:r>
                      <a:endParaRPr lang="en-US" sz="1400" b="0" i="0" u="none" strike="noStrike" dirty="0">
                        <a:solidFill>
                          <a:srgbClr val="000000"/>
                        </a:solidFill>
                        <a:latin typeface="Arial"/>
                      </a:endParaRPr>
                    </a:p>
                  </a:txBody>
                  <a:tcPr marL="7029" marR="7029" marT="7029" marB="0" anchor="ctr"/>
                </a:tc>
                <a:extLst>
                  <a:ext uri="{0D108BD9-81ED-4DB2-BD59-A6C34878D82A}">
                    <a16:rowId xmlns:a16="http://schemas.microsoft.com/office/drawing/2014/main" val="10006"/>
                  </a:ext>
                </a:extLst>
              </a:tr>
            </a:tbl>
          </a:graphicData>
        </a:graphic>
      </p:graphicFrame>
      <p:sp>
        <p:nvSpPr>
          <p:cNvPr id="5" name="Rectangle 4"/>
          <p:cNvSpPr/>
          <p:nvPr/>
        </p:nvSpPr>
        <p:spPr>
          <a:xfrm>
            <a:off x="685800" y="391180"/>
            <a:ext cx="6675995" cy="523220"/>
          </a:xfrm>
          <a:prstGeom prst="rect">
            <a:avLst/>
          </a:prstGeom>
        </p:spPr>
        <p:txBody>
          <a:bodyPr wrap="none">
            <a:spAutoFit/>
          </a:bodyPr>
          <a:lstStyle/>
          <a:p>
            <a:pPr algn="ctr" fontAlgn="t"/>
            <a:r>
              <a:rPr lang="en-US" sz="2800" b="1" dirty="0">
                <a:effectLst>
                  <a:outerShdw blurRad="38100" dist="38100" dir="2700000" algn="tl">
                    <a:srgbClr val="000000">
                      <a:alpha val="43137"/>
                    </a:srgbClr>
                  </a:outerShdw>
                </a:effectLst>
              </a:rPr>
              <a:t>Comparison of </a:t>
            </a:r>
            <a:r>
              <a:rPr lang="en-US" sz="2800" b="1" dirty="0" err="1">
                <a:effectLst>
                  <a:outerShdw blurRad="38100" dist="38100" dir="2700000" algn="tl">
                    <a:srgbClr val="000000">
                      <a:alpha val="43137"/>
                    </a:srgbClr>
                  </a:outerShdw>
                </a:effectLst>
              </a:rPr>
              <a:t>Nanocut</a:t>
            </a:r>
            <a:r>
              <a:rPr lang="en-US" sz="2800" b="1" dirty="0">
                <a:effectLst>
                  <a:outerShdw blurRad="38100" dist="38100" dir="2700000" algn="tl">
                    <a:srgbClr val="000000">
                      <a:alpha val="43137"/>
                    </a:srgbClr>
                  </a:outerShdw>
                </a:effectLst>
              </a:rPr>
              <a:t> LPG and Acetylene:</a:t>
            </a:r>
            <a:endParaRPr lang="en-US" sz="2800" b="1" dirty="0">
              <a:solidFill>
                <a:srgbClr val="000000"/>
              </a:solidFill>
              <a:effectLst>
                <a:outerShdw blurRad="38100" dist="38100" dir="2700000" algn="tl">
                  <a:srgbClr val="000000">
                    <a:alpha val="43137"/>
                  </a:srgbClr>
                </a:outerShdw>
              </a:effectLst>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391180"/>
            <a:ext cx="6675995" cy="523220"/>
          </a:xfrm>
          <a:prstGeom prst="rect">
            <a:avLst/>
          </a:prstGeom>
        </p:spPr>
        <p:txBody>
          <a:bodyPr wrap="none">
            <a:spAutoFit/>
          </a:bodyPr>
          <a:lstStyle/>
          <a:p>
            <a:pPr algn="ctr" fontAlgn="t"/>
            <a:r>
              <a:rPr lang="en-US" sz="2800" b="1" dirty="0">
                <a:effectLst>
                  <a:outerShdw blurRad="38100" dist="38100" dir="2700000" algn="tl">
                    <a:srgbClr val="000000">
                      <a:alpha val="43137"/>
                    </a:srgbClr>
                  </a:outerShdw>
                </a:effectLst>
              </a:rPr>
              <a:t>Comparison of </a:t>
            </a:r>
            <a:r>
              <a:rPr lang="en-US" sz="2800" b="1" dirty="0" err="1">
                <a:effectLst>
                  <a:outerShdw blurRad="38100" dist="38100" dir="2700000" algn="tl">
                    <a:srgbClr val="000000">
                      <a:alpha val="43137"/>
                    </a:srgbClr>
                  </a:outerShdw>
                </a:effectLst>
              </a:rPr>
              <a:t>Nanocut</a:t>
            </a:r>
            <a:r>
              <a:rPr lang="en-US" sz="2800" b="1" dirty="0">
                <a:effectLst>
                  <a:outerShdw blurRad="38100" dist="38100" dir="2700000" algn="tl">
                    <a:srgbClr val="000000">
                      <a:alpha val="43137"/>
                    </a:srgbClr>
                  </a:outerShdw>
                </a:effectLst>
              </a:rPr>
              <a:t> LPG and Acetylene:</a:t>
            </a:r>
            <a:endParaRPr lang="en-US" sz="2800" b="1" dirty="0">
              <a:solidFill>
                <a:srgbClr val="000000"/>
              </a:solidFill>
              <a:effectLst>
                <a:outerShdw blurRad="38100" dist="38100" dir="2700000" algn="tl">
                  <a:srgbClr val="000000">
                    <a:alpha val="43137"/>
                  </a:srgbClr>
                </a:outerShdw>
              </a:effectLst>
              <a:latin typeface="Arial"/>
            </a:endParaRPr>
          </a:p>
        </p:txBody>
      </p:sp>
      <p:graphicFrame>
        <p:nvGraphicFramePr>
          <p:cNvPr id="6" name="Table 5"/>
          <p:cNvGraphicFramePr>
            <a:graphicFrameLocks noGrp="1"/>
          </p:cNvGraphicFramePr>
          <p:nvPr/>
        </p:nvGraphicFramePr>
        <p:xfrm>
          <a:off x="457200" y="1066800"/>
          <a:ext cx="8000999" cy="5245683"/>
        </p:xfrm>
        <a:graphic>
          <a:graphicData uri="http://schemas.openxmlformats.org/drawingml/2006/table">
            <a:tbl>
              <a:tblPr/>
              <a:tblGrid>
                <a:gridCol w="380999">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143001">
                  <a:extLst>
                    <a:ext uri="{9D8B030D-6E8A-4147-A177-3AD203B41FA5}">
                      <a16:colId xmlns:a16="http://schemas.microsoft.com/office/drawing/2014/main" val="20002"/>
                    </a:ext>
                  </a:extLst>
                </a:gridCol>
                <a:gridCol w="1066799">
                  <a:extLst>
                    <a:ext uri="{9D8B030D-6E8A-4147-A177-3AD203B41FA5}">
                      <a16:colId xmlns:a16="http://schemas.microsoft.com/office/drawing/2014/main" val="20003"/>
                    </a:ext>
                  </a:extLst>
                </a:gridCol>
                <a:gridCol w="3733800">
                  <a:extLst>
                    <a:ext uri="{9D8B030D-6E8A-4147-A177-3AD203B41FA5}">
                      <a16:colId xmlns:a16="http://schemas.microsoft.com/office/drawing/2014/main" val="20004"/>
                    </a:ext>
                  </a:extLst>
                </a:gridCol>
              </a:tblGrid>
              <a:tr h="526333">
                <a:tc>
                  <a:txBody>
                    <a:bodyPr/>
                    <a:lstStyle/>
                    <a:p>
                      <a:pPr algn="ctr" fontAlgn="t"/>
                      <a:r>
                        <a:rPr lang="en-US" sz="1600" b="1" u="none" strike="noStrike" dirty="0" err="1">
                          <a:effectLst>
                            <a:outerShdw blurRad="38100" dist="38100" dir="2700000" algn="tl">
                              <a:srgbClr val="000000">
                                <a:alpha val="43137"/>
                              </a:srgbClr>
                            </a:outerShdw>
                          </a:effectLst>
                        </a:rPr>
                        <a:t>Sl</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600" b="1" u="none" strike="noStrike" dirty="0">
                          <a:effectLst>
                            <a:outerShdw blurRad="38100" dist="38100" dir="2700000" algn="tl">
                              <a:srgbClr val="000000">
                                <a:alpha val="43137"/>
                              </a:srgbClr>
                            </a:outerShdw>
                          </a:effectLst>
                        </a:rPr>
                        <a:t>Characteristic</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600" b="1" u="none" strike="noStrike" dirty="0" err="1">
                          <a:effectLst>
                            <a:outerShdw blurRad="38100" dist="38100" dir="2700000" algn="tl">
                              <a:srgbClr val="000000">
                                <a:alpha val="43137"/>
                              </a:srgbClr>
                            </a:outerShdw>
                          </a:effectLst>
                        </a:rPr>
                        <a:t>Nanocut</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600" b="1" u="none" strike="noStrike" dirty="0">
                          <a:effectLst>
                            <a:outerShdw blurRad="38100" dist="38100" dir="2700000" algn="tl">
                              <a:srgbClr val="000000">
                                <a:alpha val="43137"/>
                              </a:srgbClr>
                            </a:outerShdw>
                          </a:effectLst>
                        </a:rPr>
                        <a:t>Acetylene / DA</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600" b="1" u="none" strike="noStrike" dirty="0">
                          <a:effectLst>
                            <a:outerShdw blurRad="38100" dist="38100" dir="2700000" algn="tl">
                              <a:srgbClr val="000000">
                                <a:alpha val="43137"/>
                              </a:srgbClr>
                            </a:outerShdw>
                          </a:effectLst>
                        </a:rPr>
                        <a:t>Remarks</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26333">
                <a:tc>
                  <a:txBody>
                    <a:bodyPr/>
                    <a:lstStyle/>
                    <a:p>
                      <a:pPr algn="ctr" fontAlgn="t"/>
                      <a:r>
                        <a:rPr lang="en-US" sz="1300" b="1" i="0" u="none" strike="noStrike" dirty="0">
                          <a:solidFill>
                            <a:srgbClr val="000000"/>
                          </a:solidFill>
                          <a:latin typeface="Arial"/>
                        </a:rPr>
                        <a:t>5</a:t>
                      </a:r>
                    </a:p>
                  </a:txBody>
                  <a:tcPr marL="5914" marR="5914" marT="5914" marB="0">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300" b="1" i="0" u="none" strike="noStrike" dirty="0">
                          <a:solidFill>
                            <a:srgbClr val="000000"/>
                          </a:solidFill>
                          <a:latin typeface="Arial"/>
                        </a:rPr>
                        <a:t>Measurability</a:t>
                      </a:r>
                    </a:p>
                  </a:txBody>
                  <a:tcPr marL="5914" marR="5914" marT="591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300" b="0" i="0" u="none" strike="noStrike" dirty="0">
                          <a:solidFill>
                            <a:srgbClr val="000000"/>
                          </a:solidFill>
                          <a:latin typeface="Arial"/>
                        </a:rPr>
                        <a:t>Supplied in </a:t>
                      </a:r>
                    </a:p>
                    <a:p>
                      <a:pPr algn="ctr" fontAlgn="t"/>
                      <a:r>
                        <a:rPr lang="en-US" sz="1300" b="0" i="0" u="none" strike="noStrike" dirty="0">
                          <a:solidFill>
                            <a:srgbClr val="000000"/>
                          </a:solidFill>
                          <a:latin typeface="Arial"/>
                        </a:rPr>
                        <a:t>KGs</a:t>
                      </a:r>
                    </a:p>
                  </a:txBody>
                  <a:tcPr marL="5914" marR="5914" marT="591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300" b="0" i="0" u="none" strike="noStrike" dirty="0">
                          <a:solidFill>
                            <a:srgbClr val="000000"/>
                          </a:solidFill>
                          <a:latin typeface="Arial"/>
                        </a:rPr>
                        <a:t>Supplied in Cubic meters</a:t>
                      </a:r>
                    </a:p>
                  </a:txBody>
                  <a:tcPr marL="5914" marR="5914" marT="591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300" b="0" i="0" u="none" strike="noStrike" dirty="0">
                          <a:solidFill>
                            <a:srgbClr val="000000"/>
                          </a:solidFill>
                          <a:latin typeface="Arial"/>
                        </a:rPr>
                        <a:t>1.</a:t>
                      </a:r>
                      <a:r>
                        <a:rPr lang="en-US" sz="1300" b="0" i="0" u="none" strike="noStrike" dirty="0">
                          <a:solidFill>
                            <a:srgbClr val="000000"/>
                          </a:solidFill>
                          <a:latin typeface="Times New Roman"/>
                        </a:rPr>
                        <a:t>     </a:t>
                      </a:r>
                      <a:r>
                        <a:rPr lang="en-US" sz="1300" b="0" i="0" u="none" strike="noStrike" dirty="0">
                          <a:solidFill>
                            <a:srgbClr val="000000"/>
                          </a:solidFill>
                          <a:latin typeface="Arial"/>
                        </a:rPr>
                        <a:t>Weight can be easily measured for LPG cylinders. Chances of pilferage and short delivery reduced.</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18277">
                <a:tc rowSpan="6">
                  <a:txBody>
                    <a:bodyPr/>
                    <a:lstStyle/>
                    <a:p>
                      <a:pPr algn="ctr" fontAlgn="t"/>
                      <a:r>
                        <a:rPr lang="en-US" sz="1300" b="1" i="0" u="none" strike="noStrike" dirty="0">
                          <a:solidFill>
                            <a:srgbClr val="000000"/>
                          </a:solidFill>
                          <a:latin typeface="Arial"/>
                        </a:rPr>
                        <a:t>6</a:t>
                      </a:r>
                    </a:p>
                  </a:txBody>
                  <a:tcPr marL="5914" marR="5914" marT="5914" marB="0">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300" b="1" i="0" u="none" strike="noStrike" dirty="0">
                          <a:solidFill>
                            <a:srgbClr val="000000"/>
                          </a:solidFill>
                          <a:latin typeface="Arial"/>
                        </a:rPr>
                        <a:t>FLASHBACK</a:t>
                      </a:r>
                    </a:p>
                  </a:txBody>
                  <a:tcPr marL="5914" marR="5914" marT="591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rowSpan="6">
                  <a:txBody>
                    <a:bodyPr/>
                    <a:lstStyle/>
                    <a:p>
                      <a:pPr algn="ctr" fontAlgn="t"/>
                      <a:r>
                        <a:rPr lang="en-US" sz="1300" b="0" i="0" u="none" strike="noStrike">
                          <a:solidFill>
                            <a:srgbClr val="000000"/>
                          </a:solidFill>
                          <a:latin typeface="Arial"/>
                        </a:rPr>
                        <a:t>NO</a:t>
                      </a:r>
                    </a:p>
                  </a:txBody>
                  <a:tcPr marL="5914" marR="5914" marT="591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6">
                  <a:txBody>
                    <a:bodyPr/>
                    <a:lstStyle/>
                    <a:p>
                      <a:pPr algn="ctr" fontAlgn="t"/>
                      <a:r>
                        <a:rPr lang="en-US" sz="1300" b="0" i="0" u="none" strike="noStrike" dirty="0">
                          <a:solidFill>
                            <a:srgbClr val="000000"/>
                          </a:solidFill>
                          <a:latin typeface="Arial"/>
                        </a:rPr>
                        <a:t>YES</a:t>
                      </a:r>
                    </a:p>
                  </a:txBody>
                  <a:tcPr marL="5914" marR="5914" marT="591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300" b="0" i="0" u="none" strike="noStrike">
                          <a:solidFill>
                            <a:srgbClr val="000000"/>
                          </a:solidFill>
                          <a:latin typeface="Arial"/>
                        </a:rPr>
                        <a:t>LPG</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2"/>
                  </a:ext>
                </a:extLst>
              </a:tr>
              <a:tr h="318165">
                <a:tc vMerge="1">
                  <a:txBody>
                    <a:bodyPr/>
                    <a:lstStyle/>
                    <a:p>
                      <a:endParaRPr lang="en-US"/>
                    </a:p>
                  </a:txBody>
                  <a:tcPr/>
                </a:tc>
                <a:tc rowSpan="5">
                  <a:txBody>
                    <a:bodyPr/>
                    <a:lstStyle/>
                    <a:p>
                      <a:pPr algn="l" fontAlgn="t"/>
                      <a:r>
                        <a:rPr lang="en-US" sz="1300" b="0" i="0" u="none" strike="noStrike" dirty="0">
                          <a:solidFill>
                            <a:srgbClr val="000000"/>
                          </a:solidFill>
                          <a:latin typeface="Arial"/>
                        </a:rPr>
                        <a:t>This commonly results from the formation of a flammable mixture in the hoses at the time the blowpipe / torch is lit. The flame can travel back along the hoses and reach the cylinder</a:t>
                      </a:r>
                    </a:p>
                  </a:txBody>
                  <a:tcPr marL="5914" marR="5914" marT="591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tc vMerge="1">
                  <a:txBody>
                    <a:bodyPr/>
                    <a:lstStyle/>
                    <a:p>
                      <a:endParaRPr lang="en-US"/>
                    </a:p>
                  </a:txBody>
                  <a:tcPr/>
                </a:tc>
                <a:tc>
                  <a:txBody>
                    <a:bodyPr/>
                    <a:lstStyle/>
                    <a:p>
                      <a:pPr algn="l" fontAlgn="t"/>
                      <a:r>
                        <a:rPr lang="en-US" sz="1300" b="0" i="0" u="none" strike="noStrike" dirty="0">
                          <a:solidFill>
                            <a:srgbClr val="000000"/>
                          </a:solidFill>
                          <a:latin typeface="Arial"/>
                        </a:rPr>
                        <a:t>1.</a:t>
                      </a:r>
                      <a:r>
                        <a:rPr lang="en-US" sz="1300" b="0" i="0" u="none" strike="noStrike" dirty="0">
                          <a:solidFill>
                            <a:srgbClr val="000000"/>
                          </a:solidFill>
                          <a:latin typeface="Times New Roman"/>
                        </a:rPr>
                        <a:t>     </a:t>
                      </a:r>
                      <a:r>
                        <a:rPr lang="en-US" sz="1300" b="0" i="0" u="none" strike="noStrike" dirty="0">
                          <a:solidFill>
                            <a:srgbClr val="000000"/>
                          </a:solidFill>
                          <a:latin typeface="Arial"/>
                        </a:rPr>
                        <a:t>There is no Oxygen in LPG to support Combustion.</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3"/>
                  </a:ext>
                </a:extLst>
              </a:tr>
              <a:tr h="31816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300" b="0" i="0" u="none" strike="noStrike" dirty="0">
                          <a:solidFill>
                            <a:srgbClr val="000000"/>
                          </a:solidFill>
                          <a:latin typeface="Arial"/>
                        </a:rPr>
                        <a:t>2.</a:t>
                      </a:r>
                      <a:r>
                        <a:rPr lang="en-US" sz="1300" b="0" i="0" u="none" strike="noStrike" dirty="0">
                          <a:solidFill>
                            <a:srgbClr val="000000"/>
                          </a:solidFill>
                          <a:latin typeface="Times New Roman"/>
                        </a:rPr>
                        <a:t>     </a:t>
                      </a:r>
                      <a:r>
                        <a:rPr lang="en-US" sz="1300" b="0" i="0" u="none" strike="noStrike" dirty="0">
                          <a:solidFill>
                            <a:srgbClr val="000000"/>
                          </a:solidFill>
                          <a:latin typeface="Arial"/>
                        </a:rPr>
                        <a:t>Installation Code and Regulations doesn’t demand.  </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4"/>
                  </a:ext>
                </a:extLst>
              </a:tr>
              <a:tr h="11827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300" b="0" i="0" u="none" strike="noStrike" dirty="0">
                          <a:solidFill>
                            <a:srgbClr val="000000"/>
                          </a:solidFill>
                          <a:latin typeface="Arial"/>
                        </a:rPr>
                        <a:t>ACETYLENE</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5"/>
                  </a:ext>
                </a:extLst>
              </a:tr>
              <a:tr h="422249">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300" b="0" i="0" u="none" strike="noStrike" dirty="0">
                          <a:solidFill>
                            <a:srgbClr val="000000"/>
                          </a:solidFill>
                          <a:latin typeface="Arial"/>
                        </a:rPr>
                        <a:t>1.</a:t>
                      </a:r>
                      <a:r>
                        <a:rPr lang="en-US" sz="1300" b="0" i="0" u="none" strike="noStrike" dirty="0">
                          <a:solidFill>
                            <a:srgbClr val="000000"/>
                          </a:solidFill>
                          <a:latin typeface="Times New Roman"/>
                        </a:rPr>
                        <a:t>     </a:t>
                      </a:r>
                      <a:r>
                        <a:rPr lang="en-US" sz="1300" b="0" i="0" u="none" strike="noStrike" dirty="0">
                          <a:solidFill>
                            <a:srgbClr val="000000"/>
                          </a:solidFill>
                          <a:latin typeface="Arial"/>
                        </a:rPr>
                        <a:t>If the flame reaches the cylinder it can trigger decomposition of the acetylene.</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6"/>
                  </a:ext>
                </a:extLst>
              </a:tr>
              <a:tr h="52633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300" b="0" i="0" u="none" strike="noStrike" dirty="0">
                          <a:solidFill>
                            <a:srgbClr val="000000"/>
                          </a:solidFill>
                          <a:latin typeface="Arial"/>
                        </a:rPr>
                        <a:t>2.</a:t>
                      </a:r>
                      <a:r>
                        <a:rPr lang="en-US" sz="1300" b="0" i="0" u="none" strike="noStrike" dirty="0">
                          <a:solidFill>
                            <a:srgbClr val="000000"/>
                          </a:solidFill>
                          <a:latin typeface="Times New Roman"/>
                        </a:rPr>
                        <a:t>     </a:t>
                      </a:r>
                      <a:r>
                        <a:rPr lang="en-US" sz="1300" b="0" i="0" u="none" strike="noStrike" dirty="0">
                          <a:solidFill>
                            <a:srgbClr val="000000"/>
                          </a:solidFill>
                          <a:latin typeface="Arial"/>
                        </a:rPr>
                        <a:t>Flame arrestor and check Valves installed at Torch base as well as regulator Hose Connections.</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24726">
                <a:tc rowSpan="5">
                  <a:txBody>
                    <a:bodyPr/>
                    <a:lstStyle/>
                    <a:p>
                      <a:pPr algn="ctr" fontAlgn="t"/>
                      <a:r>
                        <a:rPr lang="en-US" sz="1300" b="1" i="0" u="none" strike="noStrike" dirty="0">
                          <a:solidFill>
                            <a:srgbClr val="000000"/>
                          </a:solidFill>
                          <a:latin typeface="Arial"/>
                        </a:rPr>
                        <a:t>7</a:t>
                      </a:r>
                    </a:p>
                  </a:txBody>
                  <a:tcPr marL="5914" marR="5914" marT="5914" marB="0">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5">
                  <a:txBody>
                    <a:bodyPr/>
                    <a:lstStyle/>
                    <a:p>
                      <a:pPr algn="l" fontAlgn="t"/>
                      <a:r>
                        <a:rPr lang="en-US" sz="1300" b="0" i="0" u="none" strike="noStrike" dirty="0">
                          <a:solidFill>
                            <a:srgbClr val="000000"/>
                          </a:solidFill>
                          <a:latin typeface="Arial"/>
                        </a:rPr>
                        <a:t>Design Temperature of Cylinders</a:t>
                      </a:r>
                    </a:p>
                  </a:txBody>
                  <a:tcPr marL="5914" marR="5914" marT="591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5">
                  <a:txBody>
                    <a:bodyPr/>
                    <a:lstStyle/>
                    <a:p>
                      <a:pPr algn="ctr" fontAlgn="t"/>
                      <a:r>
                        <a:rPr lang="en-US" sz="1300" b="0" i="0" u="none" strike="noStrike">
                          <a:solidFill>
                            <a:srgbClr val="000000"/>
                          </a:solidFill>
                          <a:latin typeface="Arial"/>
                        </a:rPr>
                        <a:t>Nanocut cylinders are designed for working temperature of 65 deg Centigrade</a:t>
                      </a:r>
                    </a:p>
                  </a:txBody>
                  <a:tcPr marL="5914" marR="5914" marT="591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5">
                  <a:txBody>
                    <a:bodyPr/>
                    <a:lstStyle/>
                    <a:p>
                      <a:pPr algn="ctr" fontAlgn="t"/>
                      <a:r>
                        <a:rPr lang="en-US" sz="1300" b="0" i="0" u="none" strike="noStrike">
                          <a:solidFill>
                            <a:srgbClr val="000000"/>
                          </a:solidFill>
                          <a:latin typeface="Arial"/>
                        </a:rPr>
                        <a:t>Acetylene cylinders are designed for working temperature of 52 deg Centigrade</a:t>
                      </a:r>
                    </a:p>
                  </a:txBody>
                  <a:tcPr marL="5914" marR="5914" marT="591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300" b="0" i="0" u="none" strike="noStrike" dirty="0">
                          <a:solidFill>
                            <a:srgbClr val="000000"/>
                          </a:solidFill>
                          <a:latin typeface="Arial"/>
                        </a:rPr>
                        <a:t>As per safety data sheet of Acetylene:</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8"/>
                  </a:ext>
                </a:extLst>
              </a:tr>
              <a:tr h="31816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300" b="0" i="0" u="none" strike="noStrike" dirty="0">
                          <a:solidFill>
                            <a:srgbClr val="000000"/>
                          </a:solidFill>
                          <a:latin typeface="Arial"/>
                        </a:rPr>
                        <a:t>Store only where temperature will not exceed 125°F (52°C).</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9"/>
                  </a:ext>
                </a:extLst>
              </a:tr>
              <a:tr h="31816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300" b="0" i="0" u="none" strike="noStrike" dirty="0">
                          <a:solidFill>
                            <a:srgbClr val="000000"/>
                          </a:solidFill>
                          <a:latin typeface="Helvetica Neue LT"/>
                        </a:rPr>
                        <a:t>Use and store only outdoors or in a well-ventilated place</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0"/>
                  </a:ext>
                </a:extLst>
              </a:tr>
              <a:tr h="63041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300" b="0" i="0" u="none" strike="noStrike" dirty="0">
                          <a:solidFill>
                            <a:srgbClr val="000000"/>
                          </a:solidFill>
                          <a:latin typeface="Helvetica Neue LT"/>
                        </a:rPr>
                        <a:t>Acetylene is recommended for use in outdoor only and also within atmospheric temperature of 52 deg Max.</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1"/>
                  </a:ext>
                </a:extLst>
              </a:tr>
              <a:tr h="22472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t"/>
                      <a:r>
                        <a:rPr lang="en-US" sz="1300" b="0" i="0" u="none" strike="noStrike" dirty="0" err="1">
                          <a:solidFill>
                            <a:srgbClr val="000000"/>
                          </a:solidFill>
                          <a:latin typeface="Arial"/>
                        </a:rPr>
                        <a:t>Nanocut</a:t>
                      </a:r>
                      <a:r>
                        <a:rPr lang="en-US" sz="1300" b="0" i="0" u="none" strike="noStrike" dirty="0">
                          <a:solidFill>
                            <a:srgbClr val="000000"/>
                          </a:solidFill>
                          <a:latin typeface="Arial"/>
                        </a:rPr>
                        <a:t> LPG can be used till 65 deg centigrade.</a:t>
                      </a:r>
                    </a:p>
                  </a:txBody>
                  <a:tcPr marL="5914" marR="5914" marT="5914"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391180"/>
            <a:ext cx="6675995" cy="523220"/>
          </a:xfrm>
          <a:prstGeom prst="rect">
            <a:avLst/>
          </a:prstGeom>
        </p:spPr>
        <p:txBody>
          <a:bodyPr wrap="none">
            <a:spAutoFit/>
          </a:bodyPr>
          <a:lstStyle/>
          <a:p>
            <a:pPr algn="ctr" fontAlgn="t"/>
            <a:r>
              <a:rPr lang="en-US" sz="2800" b="1" dirty="0">
                <a:effectLst>
                  <a:outerShdw blurRad="38100" dist="38100" dir="2700000" algn="tl">
                    <a:srgbClr val="000000">
                      <a:alpha val="43137"/>
                    </a:srgbClr>
                  </a:outerShdw>
                </a:effectLst>
              </a:rPr>
              <a:t>Comparison of </a:t>
            </a:r>
            <a:r>
              <a:rPr lang="en-US" sz="2800" b="1" dirty="0" err="1">
                <a:effectLst>
                  <a:outerShdw blurRad="38100" dist="38100" dir="2700000" algn="tl">
                    <a:srgbClr val="000000">
                      <a:alpha val="43137"/>
                    </a:srgbClr>
                  </a:outerShdw>
                </a:effectLst>
              </a:rPr>
              <a:t>Nanocut</a:t>
            </a:r>
            <a:r>
              <a:rPr lang="en-US" sz="2800" b="1" dirty="0">
                <a:effectLst>
                  <a:outerShdw blurRad="38100" dist="38100" dir="2700000" algn="tl">
                    <a:srgbClr val="000000">
                      <a:alpha val="43137"/>
                    </a:srgbClr>
                  </a:outerShdw>
                </a:effectLst>
              </a:rPr>
              <a:t> LPG and Acetylene:</a:t>
            </a:r>
            <a:endParaRPr lang="en-US" sz="2800" b="1" dirty="0">
              <a:solidFill>
                <a:srgbClr val="000000"/>
              </a:solidFill>
              <a:effectLst>
                <a:outerShdw blurRad="38100" dist="38100" dir="2700000" algn="tl">
                  <a:srgbClr val="000000">
                    <a:alpha val="43137"/>
                  </a:srgbClr>
                </a:outerShdw>
              </a:effectLst>
              <a:latin typeface="Arial"/>
            </a:endParaRPr>
          </a:p>
        </p:txBody>
      </p:sp>
      <p:graphicFrame>
        <p:nvGraphicFramePr>
          <p:cNvPr id="4" name="Table 3"/>
          <p:cNvGraphicFramePr>
            <a:graphicFrameLocks noGrp="1"/>
          </p:cNvGraphicFramePr>
          <p:nvPr>
            <p:extLst>
              <p:ext uri="{D42A27DB-BD31-4B8C-83A1-F6EECF244321}">
                <p14:modId xmlns:p14="http://schemas.microsoft.com/office/powerpoint/2010/main" val="145178404"/>
              </p:ext>
            </p:extLst>
          </p:nvPr>
        </p:nvGraphicFramePr>
        <p:xfrm>
          <a:off x="533400" y="1066800"/>
          <a:ext cx="8077199" cy="5365447"/>
        </p:xfrm>
        <a:graphic>
          <a:graphicData uri="http://schemas.openxmlformats.org/drawingml/2006/table">
            <a:tbl>
              <a:tblPr/>
              <a:tblGrid>
                <a:gridCol w="3810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4114799">
                  <a:extLst>
                    <a:ext uri="{9D8B030D-6E8A-4147-A177-3AD203B41FA5}">
                      <a16:colId xmlns:a16="http://schemas.microsoft.com/office/drawing/2014/main" val="20004"/>
                    </a:ext>
                  </a:extLst>
                </a:gridCol>
              </a:tblGrid>
              <a:tr h="457200">
                <a:tc>
                  <a:txBody>
                    <a:bodyPr/>
                    <a:lstStyle/>
                    <a:p>
                      <a:pPr algn="ctr" fontAlgn="t"/>
                      <a:r>
                        <a:rPr lang="en-US" sz="1600" b="1" u="none" strike="noStrike" dirty="0" err="1">
                          <a:effectLst>
                            <a:outerShdw blurRad="38100" dist="38100" dir="2700000" algn="tl">
                              <a:srgbClr val="000000">
                                <a:alpha val="43137"/>
                              </a:srgbClr>
                            </a:outerShdw>
                          </a:effectLst>
                        </a:rPr>
                        <a:t>Sl</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600" b="1" u="none" strike="noStrike" dirty="0">
                          <a:effectLst>
                            <a:outerShdw blurRad="38100" dist="38100" dir="2700000" algn="tl">
                              <a:srgbClr val="000000">
                                <a:alpha val="43137"/>
                              </a:srgbClr>
                            </a:outerShdw>
                          </a:effectLst>
                        </a:rPr>
                        <a:t>Characteristic</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600" b="1" u="none" strike="noStrike" dirty="0" err="1">
                          <a:effectLst>
                            <a:outerShdw blurRad="38100" dist="38100" dir="2700000" algn="tl">
                              <a:srgbClr val="000000">
                                <a:alpha val="43137"/>
                              </a:srgbClr>
                            </a:outerShdw>
                          </a:effectLst>
                        </a:rPr>
                        <a:t>Nanocut</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600" b="1" u="none" strike="noStrike" dirty="0">
                          <a:effectLst>
                            <a:outerShdw blurRad="38100" dist="38100" dir="2700000" algn="tl">
                              <a:srgbClr val="000000">
                                <a:alpha val="43137"/>
                              </a:srgbClr>
                            </a:outerShdw>
                          </a:effectLst>
                        </a:rPr>
                        <a:t>Acetylene / DA</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600" b="1" u="none" strike="noStrike" dirty="0">
                          <a:effectLst>
                            <a:outerShdw blurRad="38100" dist="38100" dir="2700000" algn="tl">
                              <a:srgbClr val="000000">
                                <a:alpha val="43137"/>
                              </a:srgbClr>
                            </a:outerShdw>
                          </a:effectLst>
                        </a:rPr>
                        <a:t>Remarks</a:t>
                      </a:r>
                      <a:endParaRPr lang="en-US" sz="1600" b="1" i="0" u="none" strike="noStrike" dirty="0">
                        <a:solidFill>
                          <a:srgbClr val="000000"/>
                        </a:solidFill>
                        <a:effectLst>
                          <a:outerShdw blurRad="38100" dist="38100" dir="2700000" algn="tl">
                            <a:srgbClr val="000000">
                              <a:alpha val="43137"/>
                            </a:srgbClr>
                          </a:outerShdw>
                        </a:effectLst>
                        <a:latin typeface="Arial"/>
                      </a:endParaRPr>
                    </a:p>
                  </a:txBody>
                  <a:tcPr marL="7029" marR="7029" marT="7029"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960612">
                <a:tc rowSpan="3">
                  <a:txBody>
                    <a:bodyPr/>
                    <a:lstStyle/>
                    <a:p>
                      <a:pPr algn="ctr" fontAlgn="t"/>
                      <a:r>
                        <a:rPr lang="en-US" sz="1100" b="1" i="0" u="none" strike="noStrike" dirty="0">
                          <a:solidFill>
                            <a:srgbClr val="000000"/>
                          </a:solidFill>
                          <a:latin typeface="Arial"/>
                        </a:rPr>
                        <a:t>8</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l" fontAlgn="t"/>
                      <a:r>
                        <a:rPr lang="en-US" sz="1050" b="0" i="0" u="none" strike="noStrike" dirty="0">
                          <a:solidFill>
                            <a:srgbClr val="000000"/>
                          </a:solidFill>
                          <a:latin typeface="Arial"/>
                        </a:rPr>
                        <a:t>Decomposition</a:t>
                      </a:r>
                      <a:r>
                        <a:rPr lang="en-US" sz="1100" b="0" i="0" u="none" strike="noStrike" dirty="0">
                          <a:solidFill>
                            <a:srgbClr val="000000"/>
                          </a:solidFill>
                          <a:latin typeface="Arial"/>
                        </a:rPr>
                        <a:t> : What is within cylinders</a:t>
                      </a:r>
                      <a:endParaRPr lang="en-US" sz="1050" b="0" i="0" u="none" strike="noStrike" dirty="0">
                        <a:solidFill>
                          <a:srgbClr val="000000"/>
                        </a:solidFill>
                        <a:latin typeface="Arial"/>
                      </a:endParaRP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t"/>
                      <a:r>
                        <a:rPr lang="en-US" sz="1100" b="0" i="0" u="none" strike="noStrike" dirty="0">
                          <a:solidFill>
                            <a:srgbClr val="000000"/>
                          </a:solidFill>
                          <a:latin typeface="Arial"/>
                        </a:rPr>
                        <a:t>LPG (19 KG) and 60 ml </a:t>
                      </a:r>
                      <a:r>
                        <a:rPr lang="en-US" sz="1100" b="0" i="0" u="none" strike="noStrike" dirty="0" err="1">
                          <a:solidFill>
                            <a:srgbClr val="000000"/>
                          </a:solidFill>
                          <a:latin typeface="Arial"/>
                        </a:rPr>
                        <a:t>Nanocut</a:t>
                      </a:r>
                      <a:r>
                        <a:rPr lang="en-US" sz="1100" b="0" i="0" u="none" strike="noStrike" dirty="0">
                          <a:solidFill>
                            <a:srgbClr val="000000"/>
                          </a:solidFill>
                          <a:latin typeface="Arial"/>
                        </a:rPr>
                        <a:t> additive</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t"/>
                      <a:r>
                        <a:rPr lang="en-US" sz="1050" b="0" i="0" u="none" strike="noStrike" dirty="0">
                          <a:solidFill>
                            <a:srgbClr val="000000"/>
                          </a:solidFill>
                          <a:latin typeface="Arial"/>
                        </a:rPr>
                        <a:t>Filler material, acetone and Acetylene.</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just" fontAlgn="t"/>
                      <a:r>
                        <a:rPr lang="en-US" sz="1050" b="0" i="0" u="none" strike="noStrike" dirty="0">
                          <a:solidFill>
                            <a:srgbClr val="000000"/>
                          </a:solidFill>
                          <a:latin typeface="Arial"/>
                        </a:rPr>
                        <a:t>Achieving the correct acetylene to acetone ratio is important to avoid acetylene decomposition propagating within the cylinder. It is also important to achieve the correct quantities of acetylene and acetone in order to avoid hydraulically filling the cylinder, with the attendant potential for the cylinder to burst with an increase in temperature.</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1"/>
                  </a:ext>
                </a:extLst>
              </a:tr>
              <a:tr h="29846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fontAlgn="t"/>
                      <a:r>
                        <a:rPr lang="en-US" sz="1050" b="0" i="0" u="none" strike="noStrike" dirty="0">
                          <a:solidFill>
                            <a:srgbClr val="000000"/>
                          </a:solidFill>
                          <a:latin typeface="Arial"/>
                        </a:rPr>
                        <a:t>Another important aspect is the management of the porous mass within the DA cylinder</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2"/>
                  </a:ext>
                </a:extLst>
              </a:tr>
              <a:tr h="430259">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fontAlgn="t"/>
                      <a:r>
                        <a:rPr lang="en-US" sz="1050" b="0" i="0" u="none" strike="noStrike" dirty="0">
                          <a:solidFill>
                            <a:srgbClr val="000000"/>
                          </a:solidFill>
                          <a:latin typeface="Arial"/>
                        </a:rPr>
                        <a:t>In case of </a:t>
                      </a:r>
                      <a:r>
                        <a:rPr lang="en-US" sz="1050" b="0" i="0" u="none" strike="noStrike" dirty="0" err="1">
                          <a:solidFill>
                            <a:srgbClr val="000000"/>
                          </a:solidFill>
                          <a:latin typeface="Arial"/>
                        </a:rPr>
                        <a:t>Nanocut</a:t>
                      </a:r>
                      <a:r>
                        <a:rPr lang="en-US" sz="1050" b="0" i="0" u="none" strike="noStrike" dirty="0">
                          <a:solidFill>
                            <a:srgbClr val="000000"/>
                          </a:solidFill>
                          <a:latin typeface="Arial"/>
                        </a:rPr>
                        <a:t> LPG it is 100% safe as there are for filler materials.</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55968">
                <a:tc>
                  <a:txBody>
                    <a:bodyPr/>
                    <a:lstStyle/>
                    <a:p>
                      <a:pPr algn="ctr" fontAlgn="t"/>
                      <a:r>
                        <a:rPr lang="en-US" sz="1100" b="1" i="0" u="none" strike="noStrike" dirty="0">
                          <a:solidFill>
                            <a:srgbClr val="000000"/>
                          </a:solidFill>
                          <a:latin typeface="Arial"/>
                        </a:rPr>
                        <a:t>9</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50" b="0" i="0" u="none" strike="noStrike" dirty="0">
                          <a:solidFill>
                            <a:srgbClr val="000000"/>
                          </a:solidFill>
                          <a:latin typeface="Arial"/>
                        </a:rPr>
                        <a:t>Withdrawal of gas</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100" b="0" i="0" u="none" strike="noStrike">
                          <a:solidFill>
                            <a:srgbClr val="000000"/>
                          </a:solidFill>
                          <a:latin typeface="Arial"/>
                        </a:rPr>
                        <a:t>Nanocut LPG has no high withdrawal hazard.</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050" b="0" i="0" u="none" strike="noStrike">
                          <a:solidFill>
                            <a:srgbClr val="000000"/>
                          </a:solidFill>
                          <a:latin typeface="Arial"/>
                        </a:rPr>
                        <a:t>High withdraw Acetylene will result in come out of acetone. It cannot be decanted before 7 hours.</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050" b="0" i="0" u="none" strike="noStrike" dirty="0">
                          <a:solidFill>
                            <a:srgbClr val="000000"/>
                          </a:solidFill>
                          <a:latin typeface="Arial"/>
                        </a:rPr>
                        <a:t>No risk in case of LPG due to higher withdrawal rate.</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181327">
                <a:tc>
                  <a:txBody>
                    <a:bodyPr/>
                    <a:lstStyle/>
                    <a:p>
                      <a:pPr algn="ctr" fontAlgn="t"/>
                      <a:r>
                        <a:rPr lang="en-US" sz="1100" b="1" i="0" u="none" strike="noStrike" dirty="0">
                          <a:solidFill>
                            <a:srgbClr val="000000"/>
                          </a:solidFill>
                          <a:latin typeface="Arial"/>
                        </a:rPr>
                        <a:t>10</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050" b="0" i="0" u="none" strike="noStrike" dirty="0">
                          <a:solidFill>
                            <a:srgbClr val="000000"/>
                          </a:solidFill>
                          <a:latin typeface="Arial"/>
                        </a:rPr>
                        <a:t>Hazard due to tilting of cylinders in horizontal position.</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100" b="0" i="0" u="none" strike="noStrike">
                          <a:solidFill>
                            <a:srgbClr val="000000"/>
                          </a:solidFill>
                          <a:latin typeface="Arial"/>
                        </a:rPr>
                        <a:t>Normally recommended to keep in vertical position.</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US" sz="1050" b="0" i="0" u="none" strike="noStrike">
                          <a:solidFill>
                            <a:srgbClr val="000000"/>
                          </a:solidFill>
                          <a:latin typeface="Arial"/>
                        </a:rPr>
                        <a:t>Always recommended to keep in vertical position.</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just" fontAlgn="t"/>
                      <a:r>
                        <a:rPr lang="en-US" sz="1050" b="0" i="0" u="none" strike="noStrike" dirty="0">
                          <a:solidFill>
                            <a:srgbClr val="000000"/>
                          </a:solidFill>
                          <a:latin typeface="Arial"/>
                        </a:rPr>
                        <a:t>Acetylene cylinders contain a porous mass and liquid acetone that dissolves the gas. If a cylinder has been transported, it must be left to settle in an upright position on arrival. This gives the liquid acetone time to return to its correct place in the porous mass. Failure to do so can cause quality problems with acetone liquid getting into the gas. In extreme situations, this might make the cylinder less safe to use.</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45610">
                <a:tc rowSpan="3">
                  <a:txBody>
                    <a:bodyPr/>
                    <a:lstStyle/>
                    <a:p>
                      <a:pPr algn="ctr" fontAlgn="t"/>
                      <a:r>
                        <a:rPr lang="en-US" sz="1100" b="1" i="0" u="none" strike="noStrike" dirty="0">
                          <a:solidFill>
                            <a:srgbClr val="000000"/>
                          </a:solidFill>
                          <a:latin typeface="Arial"/>
                        </a:rPr>
                        <a:t>11</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l" fontAlgn="t"/>
                      <a:r>
                        <a:rPr lang="en-US" sz="1100" b="0" i="0" u="none" strike="noStrike" dirty="0">
                          <a:solidFill>
                            <a:srgbClr val="000000"/>
                          </a:solidFill>
                          <a:latin typeface="Arial"/>
                        </a:rPr>
                        <a:t>  Impact of decomposed or Valve leak cylinders on property and personnel handling</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t"/>
                      <a:r>
                        <a:rPr lang="en-US" sz="1100" b="0" i="0" u="none" strike="noStrike" dirty="0">
                          <a:solidFill>
                            <a:srgbClr val="000000"/>
                          </a:solidFill>
                          <a:latin typeface="Arial"/>
                        </a:rPr>
                        <a:t>Minimum</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t"/>
                      <a:r>
                        <a:rPr lang="en-US" sz="1050" b="0" i="0" u="none" strike="noStrike" dirty="0">
                          <a:solidFill>
                            <a:srgbClr val="000000"/>
                          </a:solidFill>
                          <a:latin typeface="Arial"/>
                        </a:rPr>
                        <a:t>Extremely High</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just" fontAlgn="t"/>
                      <a:r>
                        <a:rPr lang="en-US" sz="1050" b="0" i="0" u="none" strike="noStrike" dirty="0">
                          <a:solidFill>
                            <a:srgbClr val="000000"/>
                          </a:solidFill>
                          <a:latin typeface="Arial"/>
                        </a:rPr>
                        <a:t>It will hit nearby property and person present nearby due to high pressure and 3 times more mass. Momentum will be 20 time more than a LPG </a:t>
                      </a:r>
                      <a:r>
                        <a:rPr lang="en-US" sz="1050" b="0" i="0" u="none" strike="noStrike" dirty="0" err="1">
                          <a:solidFill>
                            <a:srgbClr val="000000"/>
                          </a:solidFill>
                          <a:latin typeface="Arial"/>
                        </a:rPr>
                        <a:t>Nanocut</a:t>
                      </a:r>
                      <a:r>
                        <a:rPr lang="en-US" sz="1050" b="0" i="0" u="none" strike="noStrike" dirty="0">
                          <a:solidFill>
                            <a:srgbClr val="000000"/>
                          </a:solidFill>
                          <a:latin typeface="Arial"/>
                        </a:rPr>
                        <a:t> cylinders.</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6"/>
                  </a:ext>
                </a:extLst>
              </a:tr>
              <a:tr h="15884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fontAlgn="t"/>
                      <a:r>
                        <a:rPr lang="en-US" sz="1050" b="0" i="0" u="none" strike="noStrike" dirty="0">
                          <a:solidFill>
                            <a:srgbClr val="000000"/>
                          </a:solidFill>
                          <a:latin typeface="Arial"/>
                        </a:rPr>
                        <a:t>In short working with DA is like working with a bomb.</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7"/>
                  </a:ext>
                </a:extLst>
              </a:tr>
              <a:tr h="23827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fontAlgn="t"/>
                      <a:r>
                        <a:rPr lang="en-US" sz="1050" b="0" i="0" u="none" strike="noStrike" dirty="0">
                          <a:solidFill>
                            <a:srgbClr val="000000"/>
                          </a:solidFill>
                          <a:latin typeface="Arial"/>
                        </a:rPr>
                        <a:t>In case of valve leak/opened it can be more devastating than oxygen cylinders.</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pic>
        <p:nvPicPr>
          <p:cNvPr id="13314" name="Picture 2"/>
          <p:cNvPicPr>
            <a:picLocks noChangeAspect="1" noChangeArrowheads="1"/>
          </p:cNvPicPr>
          <p:nvPr/>
        </p:nvPicPr>
        <p:blipFill>
          <a:blip r:embed="rId5"/>
          <a:srcRect/>
          <a:stretch>
            <a:fillRect/>
          </a:stretch>
        </p:blipFill>
        <p:spPr bwMode="auto">
          <a:xfrm>
            <a:off x="349250" y="968375"/>
            <a:ext cx="8445500" cy="492125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pic>
        <p:nvPicPr>
          <p:cNvPr id="14338" name="Picture 2"/>
          <p:cNvPicPr>
            <a:picLocks noChangeAspect="1" noChangeArrowheads="1"/>
          </p:cNvPicPr>
          <p:nvPr/>
        </p:nvPicPr>
        <p:blipFill>
          <a:blip r:embed="rId5"/>
          <a:srcRect/>
          <a:stretch>
            <a:fillRect/>
          </a:stretch>
        </p:blipFill>
        <p:spPr bwMode="auto">
          <a:xfrm>
            <a:off x="352425" y="1016000"/>
            <a:ext cx="8439150" cy="4826000"/>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bjani Datta\Desktop\Nanocut\Knowledge Sharing PPT\Xtra Tej.jpg"/>
          <p:cNvPicPr>
            <a:picLocks noChangeAspect="1" noChangeArrowheads="1"/>
          </p:cNvPicPr>
          <p:nvPr/>
        </p:nvPicPr>
        <p:blipFill>
          <a:blip r:embed="rId2"/>
          <a:srcRect/>
          <a:stretch>
            <a:fillRect/>
          </a:stretch>
        </p:blipFill>
        <p:spPr bwMode="auto">
          <a:xfrm>
            <a:off x="8305800" y="5987143"/>
            <a:ext cx="762000" cy="870857"/>
          </a:xfrm>
          <a:prstGeom prst="rect">
            <a:avLst/>
          </a:prstGeom>
          <a:noFill/>
        </p:spPr>
      </p:pic>
      <p:pic>
        <p:nvPicPr>
          <p:cNvPr id="1027" name="Picture 3" descr="C:\Users\Debjani Datta\Desktop\Nanocut\Knowledge Sharing PPT\Nanocut.png"/>
          <p:cNvPicPr>
            <a:picLocks noChangeAspect="1" noChangeArrowheads="1"/>
          </p:cNvPicPr>
          <p:nvPr/>
        </p:nvPicPr>
        <p:blipFill>
          <a:blip r:embed="rId3"/>
          <a:srcRect/>
          <a:stretch>
            <a:fillRect/>
          </a:stretch>
        </p:blipFill>
        <p:spPr bwMode="auto">
          <a:xfrm>
            <a:off x="6400800" y="6248400"/>
            <a:ext cx="1852613" cy="476745"/>
          </a:xfrm>
          <a:prstGeom prst="rect">
            <a:avLst/>
          </a:prstGeom>
          <a:noFill/>
        </p:spPr>
      </p:pic>
      <p:pic>
        <p:nvPicPr>
          <p:cNvPr id="1028" name="Picture 4" descr="C:\Users\Debjani Datta\Desktop\Nanocut\Knowledge Sharing PPT\Indane Logo.png"/>
          <p:cNvPicPr>
            <a:picLocks noChangeAspect="1" noChangeArrowheads="1"/>
          </p:cNvPicPr>
          <p:nvPr/>
        </p:nvPicPr>
        <p:blipFill>
          <a:blip r:embed="rId4"/>
          <a:srcRect/>
          <a:stretch>
            <a:fillRect/>
          </a:stretch>
        </p:blipFill>
        <p:spPr bwMode="auto">
          <a:xfrm>
            <a:off x="152401" y="0"/>
            <a:ext cx="990599" cy="1027112"/>
          </a:xfrm>
          <a:prstGeom prst="rect">
            <a:avLst/>
          </a:prstGeom>
          <a:noFill/>
        </p:spPr>
      </p:pic>
      <p:sp>
        <p:nvSpPr>
          <p:cNvPr id="5" name="Rectangle 4"/>
          <p:cNvSpPr/>
          <p:nvPr/>
        </p:nvSpPr>
        <p:spPr>
          <a:xfrm>
            <a:off x="1524000" y="2514600"/>
            <a:ext cx="6096000" cy="1569660"/>
          </a:xfrm>
          <a:prstGeom prst="rect">
            <a:avLst/>
          </a:prstGeom>
          <a:noFill/>
        </p:spPr>
        <p:txBody>
          <a:bodyPr wrap="square" lIns="91440" tIns="45720" rIns="91440" bIns="45720">
            <a:spAutoFit/>
          </a:bodyPr>
          <a:lstStyle/>
          <a:p>
            <a:pPr algn="ctr"/>
            <a:r>
              <a:rPr lang="en-US" sz="9600" b="1" cap="none" spc="0" dirty="0">
                <a:ln w="10541" cmpd="sng">
                  <a:solidFill>
                    <a:srgbClr val="7D7D7D">
                      <a:tint val="100000"/>
                      <a:shade val="100000"/>
                      <a:satMod val="110000"/>
                    </a:srgbClr>
                  </a:solidFill>
                  <a:prstDash val="solid"/>
                </a:ln>
                <a:solidFill>
                  <a:srgbClr val="002060"/>
                </a:solidFill>
                <a:effectLst/>
              </a:rPr>
              <a:t>Thank</a:t>
            </a:r>
            <a:r>
              <a:rPr lang="en-US" sz="9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 </a:t>
            </a:r>
            <a:r>
              <a:rPr lang="en-US" sz="9600" b="1" cap="none" spc="0" dirty="0">
                <a:ln w="10541" cmpd="sng">
                  <a:solidFill>
                    <a:srgbClr val="7D7D7D">
                      <a:tint val="100000"/>
                      <a:shade val="100000"/>
                      <a:satMod val="110000"/>
                    </a:srgbClr>
                  </a:solidFill>
                  <a:prstDash val="solid"/>
                </a:ln>
                <a:solidFill>
                  <a:srgbClr val="FF0000"/>
                </a:solidFill>
                <a:effectLst/>
              </a:rPr>
              <a:t>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1908</TotalTime>
  <Words>1367</Words>
  <Application>Microsoft Office PowerPoint</Application>
  <PresentationFormat>On-screen Show (4:3)</PresentationFormat>
  <Paragraphs>252</Paragraphs>
  <Slides>20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Arial Unicode MS</vt:lpstr>
      <vt:lpstr>Calibri</vt:lpstr>
      <vt:lpstr>Helvetica Neue LT</vt:lpstr>
      <vt:lpstr>Inherit</vt:lpstr>
      <vt:lpstr>Tahoma</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Debjani Datta</dc:creator>
  <cp:lastModifiedBy>Angad Shahi</cp:lastModifiedBy>
  <cp:revision>51</cp:revision>
  <dcterms:created xsi:type="dcterms:W3CDTF">2006-08-16T00:00:00Z</dcterms:created>
  <dcterms:modified xsi:type="dcterms:W3CDTF">2025-03-03T08:54:49Z</dcterms:modified>
</cp:coreProperties>
</file>